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261" r:id="rId2"/>
    <p:sldId id="314" r:id="rId3"/>
    <p:sldId id="312" r:id="rId4"/>
    <p:sldId id="313" r:id="rId5"/>
    <p:sldId id="283" r:id="rId6"/>
    <p:sldId id="275" r:id="rId7"/>
    <p:sldId id="311" r:id="rId8"/>
    <p:sldId id="259" r:id="rId9"/>
    <p:sldId id="300" r:id="rId10"/>
    <p:sldId id="315" r:id="rId11"/>
    <p:sldId id="326" r:id="rId12"/>
    <p:sldId id="316" r:id="rId13"/>
    <p:sldId id="302" r:id="rId14"/>
    <p:sldId id="317" r:id="rId15"/>
    <p:sldId id="329" r:id="rId16"/>
    <p:sldId id="325" r:id="rId17"/>
    <p:sldId id="303" r:id="rId18"/>
    <p:sldId id="318" r:id="rId19"/>
    <p:sldId id="319" r:id="rId20"/>
    <p:sldId id="320" r:id="rId21"/>
    <p:sldId id="323" r:id="rId22"/>
    <p:sldId id="321" r:id="rId23"/>
    <p:sldId id="322" r:id="rId24"/>
    <p:sldId id="324" r:id="rId25"/>
    <p:sldId id="328" r:id="rId26"/>
    <p:sldId id="327" r:id="rId27"/>
  </p:sldIdLst>
  <p:sldSz cx="9144000" cy="5143500" type="screen16x9"/>
  <p:notesSz cx="6858000" cy="9144000"/>
  <p:defaultTextStyle>
    <a:defPPr>
      <a:defRPr lang="nl-NL"/>
    </a:defPPr>
    <a:lvl1pPr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77"/>
    <p:restoredTop sz="93706"/>
  </p:normalViewPr>
  <p:slideViewPr>
    <p:cSldViewPr snapToGrid="0" snapToObjects="1">
      <p:cViewPr varScale="1">
        <p:scale>
          <a:sx n="89" d="100"/>
          <a:sy n="89" d="100"/>
        </p:scale>
        <p:origin x="1264" y="168"/>
      </p:cViewPr>
      <p:guideLst>
        <p:guide orient="horz" pos="162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6E8D1F9-0560-4708-B839-78E69204B097}" type="datetimeFigureOut">
              <a:rPr lang="nl-NL" altLang="en-US"/>
              <a:pPr/>
              <a:t>11-03-18</a:t>
            </a:fld>
            <a:endParaRPr lang="nl-NL" altLang="en-US"/>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54BBB82-3DA9-4274-AB81-13D0C36EDAD4}" type="slidenum">
              <a:rPr lang="nl-NL" altLang="en-US"/>
              <a:pPr/>
              <a:t>‹#›</a:t>
            </a:fld>
            <a:endParaRPr lang="nl-NL" altLang="en-US"/>
          </a:p>
        </p:txBody>
      </p:sp>
    </p:spTree>
    <p:extLst>
      <p:ext uri="{BB962C8B-B14F-4D97-AF65-F5344CB8AC3E}">
        <p14:creationId xmlns:p14="http://schemas.microsoft.com/office/powerpoint/2010/main" val="2229094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0622E8B-BD59-4D8E-BB11-490C1FF5BC35}" type="datetimeFigureOut">
              <a:rPr lang="nl-NL" altLang="en-US"/>
              <a:pPr/>
              <a:t>11-03-18</a:t>
            </a:fld>
            <a:endParaRPr lang="nl-NL" altLang="en-US"/>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7077498-6E17-4CA7-8110-5511361D9A71}" type="slidenum">
              <a:rPr lang="nl-NL" altLang="en-US"/>
              <a:pPr/>
              <a:t>‹#›</a:t>
            </a:fld>
            <a:endParaRPr lang="nl-NL" altLang="en-US"/>
          </a:p>
        </p:txBody>
      </p:sp>
    </p:spTree>
    <p:extLst>
      <p:ext uri="{BB962C8B-B14F-4D97-AF65-F5344CB8AC3E}">
        <p14:creationId xmlns:p14="http://schemas.microsoft.com/office/powerpoint/2010/main" val="4323479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hthoek 7"/>
          <p:cNvSpPr/>
          <p:nvPr/>
        </p:nvSpPr>
        <p:spPr>
          <a:xfrm>
            <a:off x="0" y="0"/>
            <a:ext cx="9144000" cy="51879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nl-NL" sz="1800" dirty="0"/>
          </a:p>
        </p:txBody>
      </p:sp>
      <p:pic>
        <p:nvPicPr>
          <p:cNvPr id="5" name="Afbeelding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28663"/>
            <a:ext cx="9144000" cy="3262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hthoek 10"/>
          <p:cNvSpPr/>
          <p:nvPr/>
        </p:nvSpPr>
        <p:spPr>
          <a:xfrm>
            <a:off x="1947863" y="1193800"/>
            <a:ext cx="5338762" cy="2916238"/>
          </a:xfrm>
          <a:prstGeom prst="rect">
            <a:avLst/>
          </a:prstGeom>
          <a:solidFill>
            <a:srgbClr val="3434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nl-NL" sz="1800"/>
          </a:p>
        </p:txBody>
      </p:sp>
      <p:pic>
        <p:nvPicPr>
          <p:cNvPr id="7"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206375"/>
            <a:ext cx="1260475" cy="91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el 1"/>
          <p:cNvSpPr>
            <a:spLocks noGrp="1"/>
          </p:cNvSpPr>
          <p:nvPr>
            <p:ph type="title"/>
          </p:nvPr>
        </p:nvSpPr>
        <p:spPr>
          <a:xfrm>
            <a:off x="2247755" y="1524899"/>
            <a:ext cx="4830379" cy="353615"/>
          </a:xfrm>
          <a:ln>
            <a:noFill/>
          </a:ln>
        </p:spPr>
        <p:txBody>
          <a:bodyPr anchor="t">
            <a:normAutofit/>
          </a:bodyPr>
          <a:lstStyle>
            <a:lvl1pPr algn="l">
              <a:defRPr sz="2000" b="0" i="0">
                <a:solidFill>
                  <a:srgbClr val="EF8008"/>
                </a:solidFill>
                <a:latin typeface="Calibri"/>
                <a:cs typeface="Calibri"/>
              </a:defRPr>
            </a:lvl1pPr>
          </a:lstStyle>
          <a:p>
            <a:r>
              <a:rPr lang="en-US"/>
              <a:t>Click to edit Master title style</a:t>
            </a:r>
            <a:endParaRPr lang="nl-NL" dirty="0"/>
          </a:p>
        </p:txBody>
      </p:sp>
      <p:sp>
        <p:nvSpPr>
          <p:cNvPr id="13" name="Tijdelijke aanduiding voor tekst 2"/>
          <p:cNvSpPr>
            <a:spLocks noGrp="1"/>
          </p:cNvSpPr>
          <p:nvPr>
            <p:ph idx="1"/>
          </p:nvPr>
        </p:nvSpPr>
        <p:spPr>
          <a:xfrm>
            <a:off x="2247754" y="1853641"/>
            <a:ext cx="4838846" cy="1957903"/>
          </a:xfrm>
          <a:prstGeom prst="rect">
            <a:avLst/>
          </a:prstGeom>
        </p:spPr>
        <p:txBody>
          <a:bodyPr rtlCol="0">
            <a:normAutofit/>
          </a:bodyPr>
          <a:lstStyle>
            <a:lvl1pPr marL="0" indent="0">
              <a:buFontTx/>
              <a:buNone/>
              <a:defRPr sz="4000" b="1">
                <a:solidFill>
                  <a:schemeClr val="bg1"/>
                </a:solidFill>
              </a:defRPr>
            </a:lvl1pPr>
            <a:lvl2pPr marL="457200" indent="0">
              <a:buFontTx/>
              <a:buNone/>
              <a:defRPr sz="4000" b="1">
                <a:solidFill>
                  <a:schemeClr val="bg1"/>
                </a:solidFill>
              </a:defRPr>
            </a:lvl2pPr>
            <a:lvl3pPr marL="914400" indent="0">
              <a:buFontTx/>
              <a:buNone/>
              <a:defRPr sz="4000" b="1">
                <a:solidFill>
                  <a:schemeClr val="bg1"/>
                </a:solidFill>
              </a:defRPr>
            </a:lvl3pPr>
            <a:lvl4pPr marL="1371600" indent="0">
              <a:buFontTx/>
              <a:buNone/>
              <a:defRPr sz="4000" b="1">
                <a:solidFill>
                  <a:schemeClr val="bg1"/>
                </a:solidFill>
              </a:defRPr>
            </a:lvl4pPr>
            <a:lvl5pPr marL="1828800" indent="0">
              <a:buFontTx/>
              <a:buNone/>
              <a:defRPr sz="40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54126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ontent/image page">
    <p:spTree>
      <p:nvGrpSpPr>
        <p:cNvPr id="1" name=""/>
        <p:cNvGrpSpPr/>
        <p:nvPr/>
      </p:nvGrpSpPr>
      <p:grpSpPr>
        <a:xfrm>
          <a:off x="0" y="0"/>
          <a:ext cx="0" cy="0"/>
          <a:chOff x="0" y="0"/>
          <a:chExt cx="0" cy="0"/>
        </a:xfrm>
      </p:grpSpPr>
      <p:sp>
        <p:nvSpPr>
          <p:cNvPr id="4" name="Tekstvak 6"/>
          <p:cNvSpPr txBox="1">
            <a:spLocks noChangeArrowheads="1"/>
          </p:cNvSpPr>
          <p:nvPr/>
        </p:nvSpPr>
        <p:spPr bwMode="auto">
          <a:xfrm>
            <a:off x="2197100" y="1809750"/>
            <a:ext cx="35099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endParaRPr lang="nl-NL" sz="1800"/>
          </a:p>
        </p:txBody>
      </p:sp>
      <p:sp>
        <p:nvSpPr>
          <p:cNvPr id="8" name="Tijdelijke aanduiding voor titel 1"/>
          <p:cNvSpPr>
            <a:spLocks noGrp="1"/>
          </p:cNvSpPr>
          <p:nvPr>
            <p:ph type="title"/>
          </p:nvPr>
        </p:nvSpPr>
        <p:spPr bwMode="auto">
          <a:xfrm>
            <a:off x="457201" y="205978"/>
            <a:ext cx="7040563" cy="113739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a:t>Click to edit Master title style</a:t>
            </a:r>
            <a:endParaRPr lang="nl-NL" dirty="0"/>
          </a:p>
        </p:txBody>
      </p:sp>
      <p:sp>
        <p:nvSpPr>
          <p:cNvPr id="9" name="Tijdelijke aanduiding voor tekst 2"/>
          <p:cNvSpPr>
            <a:spLocks noGrp="1"/>
          </p:cNvSpPr>
          <p:nvPr>
            <p:ph idx="1"/>
          </p:nvPr>
        </p:nvSpPr>
        <p:spPr bwMode="auto">
          <a:xfrm>
            <a:off x="457200" y="1416651"/>
            <a:ext cx="8229600" cy="317797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buFontTx/>
              <a:buNone/>
              <a:defRPr/>
            </a:lvl1pPr>
            <a:lvl2pPr marL="457200" indent="0">
              <a:buFontTx/>
              <a:buNone/>
              <a:defRPr/>
            </a:lvl2pPr>
          </a:lstStyle>
          <a:p>
            <a:pPr lvl="0"/>
            <a:r>
              <a:rPr lang="en-US"/>
              <a:t>Click to edit Master text styles</a:t>
            </a:r>
          </a:p>
        </p:txBody>
      </p:sp>
    </p:spTree>
    <p:extLst>
      <p:ext uri="{BB962C8B-B14F-4D97-AF65-F5344CB8AC3E}">
        <p14:creationId xmlns:p14="http://schemas.microsoft.com/office/powerpoint/2010/main" val="312318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enumerations">
    <p:spTree>
      <p:nvGrpSpPr>
        <p:cNvPr id="1" name=""/>
        <p:cNvGrpSpPr/>
        <p:nvPr/>
      </p:nvGrpSpPr>
      <p:grpSpPr>
        <a:xfrm>
          <a:off x="0" y="0"/>
          <a:ext cx="0" cy="0"/>
          <a:chOff x="0" y="0"/>
          <a:chExt cx="0" cy="0"/>
        </a:xfrm>
      </p:grpSpPr>
      <p:sp>
        <p:nvSpPr>
          <p:cNvPr id="12" name="Tijdelijke aanduiding voor titel 1"/>
          <p:cNvSpPr>
            <a:spLocks noGrp="1"/>
          </p:cNvSpPr>
          <p:nvPr>
            <p:ph type="title"/>
          </p:nvPr>
        </p:nvSpPr>
        <p:spPr bwMode="auto">
          <a:xfrm>
            <a:off x="457201" y="205978"/>
            <a:ext cx="7040563" cy="113739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a:t>Click to edit Master title style</a:t>
            </a:r>
            <a:endParaRPr lang="nl-NL" dirty="0"/>
          </a:p>
        </p:txBody>
      </p:sp>
      <p:sp>
        <p:nvSpPr>
          <p:cNvPr id="13" name="Tijdelijke aanduiding voor tekst 2"/>
          <p:cNvSpPr>
            <a:spLocks noGrp="1"/>
          </p:cNvSpPr>
          <p:nvPr>
            <p:ph idx="1"/>
          </p:nvPr>
        </p:nvSpPr>
        <p:spPr bwMode="auto">
          <a:xfrm>
            <a:off x="457200" y="1416651"/>
            <a:ext cx="8229600" cy="317797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3088692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4" name="Rechthoek 7"/>
          <p:cNvSpPr>
            <a:spLocks noChangeArrowheads="1"/>
          </p:cNvSpPr>
          <p:nvPr/>
        </p:nvSpPr>
        <p:spPr bwMode="auto">
          <a:xfrm>
            <a:off x="0" y="-14288"/>
            <a:ext cx="9144000" cy="5164138"/>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nl-NL" sz="1800">
              <a:solidFill>
                <a:schemeClr val="lt1"/>
              </a:solidFill>
              <a:latin typeface="+mn-lt"/>
              <a:ea typeface="+mn-ea"/>
            </a:endParaRPr>
          </a:p>
        </p:txBody>
      </p:sp>
      <p:pic>
        <p:nvPicPr>
          <p:cNvPr id="5" name="Afbeelding 10" descr="crystal_slider_eindpagina_v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4090988" cy="1668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Afbeelding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49600"/>
            <a:ext cx="9144000" cy="2011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Afbeelding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206375"/>
            <a:ext cx="1260475" cy="91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Afbeelding 12" descr="flag_yellow_rgb.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80400" y="4773613"/>
            <a:ext cx="4064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880516" y="966427"/>
            <a:ext cx="7040563" cy="1501133"/>
          </a:xfrm>
        </p:spPr>
        <p:txBody>
          <a:bodyPr anchor="t"/>
          <a:lstStyle>
            <a:lvl1pPr algn="l">
              <a:defRPr sz="4400"/>
            </a:lvl1pPr>
          </a:lstStyle>
          <a:p>
            <a:r>
              <a:rPr lang="en-US"/>
              <a:t>Click to edit Master title style</a:t>
            </a:r>
            <a:endParaRPr lang="nl-NL" dirty="0"/>
          </a:p>
        </p:txBody>
      </p:sp>
      <p:sp>
        <p:nvSpPr>
          <p:cNvPr id="8" name="Tijdelijke aanduiding voor inhoud 2"/>
          <p:cNvSpPr>
            <a:spLocks noGrp="1"/>
          </p:cNvSpPr>
          <p:nvPr>
            <p:ph idx="1"/>
          </p:nvPr>
        </p:nvSpPr>
        <p:spPr>
          <a:xfrm>
            <a:off x="880515" y="2467560"/>
            <a:ext cx="7040564" cy="1279898"/>
          </a:xfrm>
        </p:spPr>
        <p:txBody>
          <a:bodyPr/>
          <a:lstStyle>
            <a:lvl1pPr marL="0" indent="0">
              <a:buFontTx/>
              <a:buNone/>
              <a:defRPr/>
            </a:lvl1pPr>
            <a:lvl2pPr marL="742950" indent="-285750">
              <a:buFont typeface="Arial"/>
              <a:buChar char="•"/>
              <a:defRPr/>
            </a:lvl2pPr>
            <a:lvl3pPr marL="914400" indent="0">
              <a:buFontTx/>
              <a:buNone/>
              <a:defRPr/>
            </a:lvl3pPr>
            <a:lvl4pPr marL="1600200" indent="-228600">
              <a:buFont typeface="Arial"/>
              <a:buChar char="•"/>
              <a:defRPr/>
            </a:lvl4pPr>
            <a:lvl5pPr marL="2057400" indent="-228600">
              <a:buFont typeface="Arial"/>
              <a:buChar char="•"/>
              <a:defRPr/>
            </a:lvl5pPr>
          </a:lstStyle>
          <a:p>
            <a:pPr lvl="0"/>
            <a:r>
              <a:rPr lang="en-US"/>
              <a:t>Click to edit Master text styles</a:t>
            </a:r>
          </a:p>
        </p:txBody>
      </p:sp>
    </p:spTree>
    <p:extLst>
      <p:ext uri="{BB962C8B-B14F-4D97-AF65-F5344CB8AC3E}">
        <p14:creationId xmlns:p14="http://schemas.microsoft.com/office/powerpoint/2010/main" val="1602429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DB38935-3262-AA4E-8D18-9463EE561C33}" type="datetimeFigureOut">
              <a:rPr lang="en-US" smtClean="0"/>
              <a:t>3/11/18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C9E706A-DF57-694E-9240-6DED081C86E6}" type="slidenum">
              <a:rPr lang="en-US" smtClean="0"/>
              <a:t>‹#›</a:t>
            </a:fld>
            <a:endParaRPr lang="en-US"/>
          </a:p>
        </p:txBody>
      </p:sp>
    </p:spTree>
    <p:extLst>
      <p:ext uri="{BB962C8B-B14F-4D97-AF65-F5344CB8AC3E}">
        <p14:creationId xmlns:p14="http://schemas.microsoft.com/office/powerpoint/2010/main" val="3213331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Afbeelding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4303713"/>
            <a:ext cx="9144000" cy="855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ijdelijke aanduiding voor titel 1"/>
          <p:cNvSpPr>
            <a:spLocks noGrp="1"/>
          </p:cNvSpPr>
          <p:nvPr>
            <p:ph type="title"/>
          </p:nvPr>
        </p:nvSpPr>
        <p:spPr bwMode="auto">
          <a:xfrm>
            <a:off x="457200" y="206375"/>
            <a:ext cx="7040563" cy="1136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1028" name="Tijdelijke aanduiding voor tekst 2"/>
          <p:cNvSpPr>
            <a:spLocks noGrp="1"/>
          </p:cNvSpPr>
          <p:nvPr>
            <p:ph type="body" idx="1"/>
          </p:nvPr>
        </p:nvSpPr>
        <p:spPr bwMode="auto">
          <a:xfrm>
            <a:off x="457200" y="1416050"/>
            <a:ext cx="8229600" cy="317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
        <p:nvSpPr>
          <p:cNvPr id="9" name="Tijdelijke aanduiding voor voettekst 4"/>
          <p:cNvSpPr txBox="1">
            <a:spLocks/>
          </p:cNvSpPr>
          <p:nvPr/>
        </p:nvSpPr>
        <p:spPr>
          <a:xfrm>
            <a:off x="471488" y="4832350"/>
            <a:ext cx="2895600" cy="273050"/>
          </a:xfrm>
          <a:prstGeom prst="rect">
            <a:avLst/>
          </a:prstGeom>
        </p:spPr>
        <p:txBody>
          <a:bodyPr/>
          <a:lstStyle>
            <a:defPPr>
              <a:defRPr lang="nl-NL"/>
            </a:defPPr>
            <a:lvl1pPr algn="l" defTabSz="457200" rtl="0" fontAlgn="base">
              <a:spcBef>
                <a:spcPct val="0"/>
              </a:spcBef>
              <a:spcAft>
                <a:spcPct val="0"/>
              </a:spcAft>
              <a:defRPr sz="1100" b="0" i="0" kern="1200" dirty="0" err="1" smtClean="0">
                <a:solidFill>
                  <a:schemeClr val="bg1"/>
                </a:solidFill>
                <a:latin typeface="Avenir LT Std 55 Roman"/>
                <a:ea typeface="ＭＳ Ｐゴシック" charset="0"/>
                <a:cs typeface="Avenir LT Std 55 Roman"/>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nl-NL">
                <a:latin typeface="+mn-lt"/>
              </a:rPr>
              <a:t>www.projectfires.eu</a:t>
            </a:r>
          </a:p>
        </p:txBody>
      </p:sp>
      <p:pic>
        <p:nvPicPr>
          <p:cNvPr id="1030" name="Afbeelding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67625" y="206375"/>
            <a:ext cx="1260475" cy="91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1" name="Afbeelding 1" descr="flag_yellow_rgb.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280400" y="4773613"/>
            <a:ext cx="4064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0" r:id="rId3"/>
    <p:sldLayoutId id="2147483683" r:id="rId4"/>
    <p:sldLayoutId id="2147483684" r:id="rId5"/>
  </p:sldLayoutIdLst>
  <p:hf hdr="0" dt="0"/>
  <p:txStyles>
    <p:titleStyle>
      <a:lvl1pPr algn="l" defTabSz="457200" rtl="0" eaLnBrk="1" fontAlgn="base" hangingPunct="1">
        <a:spcBef>
          <a:spcPct val="0"/>
        </a:spcBef>
        <a:spcAft>
          <a:spcPct val="0"/>
        </a:spcAft>
        <a:defRPr sz="4000" b="1" kern="1200">
          <a:solidFill>
            <a:srgbClr val="002087"/>
          </a:solidFill>
          <a:latin typeface="+mj-lt"/>
          <a:ea typeface="MS PGothic" pitchFamily="34" charset="-128"/>
          <a:cs typeface="Avenir LT Std 85 Heavy"/>
        </a:defRPr>
      </a:lvl1pPr>
      <a:lvl2pPr algn="l" defTabSz="457200" rtl="0" eaLnBrk="1" fontAlgn="base" hangingPunct="1">
        <a:spcBef>
          <a:spcPct val="0"/>
        </a:spcBef>
        <a:spcAft>
          <a:spcPct val="0"/>
        </a:spcAft>
        <a:defRPr sz="4000" b="1">
          <a:solidFill>
            <a:srgbClr val="002087"/>
          </a:solidFill>
          <a:latin typeface="Calibri" charset="0"/>
          <a:ea typeface="MS PGothic" pitchFamily="34" charset="-128"/>
        </a:defRPr>
      </a:lvl2pPr>
      <a:lvl3pPr algn="l" defTabSz="457200" rtl="0" eaLnBrk="1" fontAlgn="base" hangingPunct="1">
        <a:spcBef>
          <a:spcPct val="0"/>
        </a:spcBef>
        <a:spcAft>
          <a:spcPct val="0"/>
        </a:spcAft>
        <a:defRPr sz="4000" b="1">
          <a:solidFill>
            <a:srgbClr val="002087"/>
          </a:solidFill>
          <a:latin typeface="Calibri" charset="0"/>
          <a:ea typeface="MS PGothic" pitchFamily="34" charset="-128"/>
        </a:defRPr>
      </a:lvl3pPr>
      <a:lvl4pPr algn="l" defTabSz="457200" rtl="0" eaLnBrk="1" fontAlgn="base" hangingPunct="1">
        <a:spcBef>
          <a:spcPct val="0"/>
        </a:spcBef>
        <a:spcAft>
          <a:spcPct val="0"/>
        </a:spcAft>
        <a:defRPr sz="4000" b="1">
          <a:solidFill>
            <a:srgbClr val="002087"/>
          </a:solidFill>
          <a:latin typeface="Calibri" charset="0"/>
          <a:ea typeface="MS PGothic" pitchFamily="34" charset="-128"/>
        </a:defRPr>
      </a:lvl4pPr>
      <a:lvl5pPr algn="l" defTabSz="457200" rtl="0" eaLnBrk="1" fontAlgn="base" hangingPunct="1">
        <a:spcBef>
          <a:spcPct val="0"/>
        </a:spcBef>
        <a:spcAft>
          <a:spcPct val="0"/>
        </a:spcAft>
        <a:defRPr sz="4000" b="1">
          <a:solidFill>
            <a:srgbClr val="002087"/>
          </a:solidFill>
          <a:latin typeface="Calibri" charset="0"/>
          <a:ea typeface="MS PGothic" pitchFamily="34" charset="-128"/>
        </a:defRPr>
      </a:lvl5pPr>
      <a:lvl6pPr marL="457200" algn="l" defTabSz="457200" rtl="0" eaLnBrk="1" fontAlgn="base" hangingPunct="1">
        <a:spcBef>
          <a:spcPct val="0"/>
        </a:spcBef>
        <a:spcAft>
          <a:spcPct val="0"/>
        </a:spcAft>
        <a:defRPr sz="4400">
          <a:solidFill>
            <a:srgbClr val="002087"/>
          </a:solidFill>
          <a:latin typeface="Avenir LT Std 85 Heavy" charset="0"/>
          <a:ea typeface="ＭＳ Ｐゴシック" charset="0"/>
        </a:defRPr>
      </a:lvl6pPr>
      <a:lvl7pPr marL="914400" algn="l" defTabSz="457200" rtl="0" eaLnBrk="1" fontAlgn="base" hangingPunct="1">
        <a:spcBef>
          <a:spcPct val="0"/>
        </a:spcBef>
        <a:spcAft>
          <a:spcPct val="0"/>
        </a:spcAft>
        <a:defRPr sz="4400">
          <a:solidFill>
            <a:srgbClr val="002087"/>
          </a:solidFill>
          <a:latin typeface="Avenir LT Std 85 Heavy" charset="0"/>
          <a:ea typeface="ＭＳ Ｐゴシック" charset="0"/>
        </a:defRPr>
      </a:lvl7pPr>
      <a:lvl8pPr marL="1371600" algn="l" defTabSz="457200" rtl="0" eaLnBrk="1" fontAlgn="base" hangingPunct="1">
        <a:spcBef>
          <a:spcPct val="0"/>
        </a:spcBef>
        <a:spcAft>
          <a:spcPct val="0"/>
        </a:spcAft>
        <a:defRPr sz="4400">
          <a:solidFill>
            <a:srgbClr val="002087"/>
          </a:solidFill>
          <a:latin typeface="Avenir LT Std 85 Heavy" charset="0"/>
          <a:ea typeface="ＭＳ Ｐゴシック" charset="0"/>
        </a:defRPr>
      </a:lvl8pPr>
      <a:lvl9pPr marL="1828800" algn="l" defTabSz="457200" rtl="0" eaLnBrk="1" fontAlgn="base" hangingPunct="1">
        <a:spcBef>
          <a:spcPct val="0"/>
        </a:spcBef>
        <a:spcAft>
          <a:spcPct val="0"/>
        </a:spcAft>
        <a:defRPr sz="4400">
          <a:solidFill>
            <a:srgbClr val="002087"/>
          </a:solidFill>
          <a:latin typeface="Avenir LT Std 85 Heavy" charset="0"/>
          <a:ea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000" kern="1200">
          <a:solidFill>
            <a:schemeClr val="tx1"/>
          </a:solidFill>
          <a:latin typeface="+mn-lt"/>
          <a:ea typeface="MS PGothic" pitchFamily="34" charset="-128"/>
          <a:cs typeface="Avenir LT Std 55 Roman"/>
        </a:defRPr>
      </a:lvl1pPr>
      <a:lvl2pPr marL="742950" indent="-285750" algn="l" defTabSz="457200" rtl="0" eaLnBrk="1" fontAlgn="base" hangingPunct="1">
        <a:spcBef>
          <a:spcPct val="20000"/>
        </a:spcBef>
        <a:spcAft>
          <a:spcPct val="0"/>
        </a:spcAft>
        <a:buFont typeface="Arial" pitchFamily="34" charset="0"/>
        <a:buChar char="•"/>
        <a:defRPr sz="2700" kern="1200">
          <a:solidFill>
            <a:schemeClr val="tx1"/>
          </a:solidFill>
          <a:latin typeface="Calibri"/>
          <a:ea typeface="MS PGothic" pitchFamily="34" charset="-128"/>
          <a:cs typeface="Calibri"/>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Calibri"/>
          <a:ea typeface="Calibri" charset="0"/>
          <a:cs typeface="Calibri"/>
        </a:defRPr>
      </a:lvl3pPr>
      <a:lvl4pPr marL="1600200" indent="-228600" algn="l" defTabSz="457200" rtl="0" eaLnBrk="1" fontAlgn="base" hangingPunct="1">
        <a:spcBef>
          <a:spcPct val="20000"/>
        </a:spcBef>
        <a:spcAft>
          <a:spcPct val="0"/>
        </a:spcAft>
        <a:buFont typeface="Arial" pitchFamily="34" charset="0"/>
        <a:buChar char="•"/>
        <a:defRPr sz="2100" kern="1200">
          <a:solidFill>
            <a:schemeClr val="tx1"/>
          </a:solidFill>
          <a:latin typeface="Calibri"/>
          <a:ea typeface="Calibri" charset="0"/>
          <a:cs typeface="Calibri"/>
        </a:defRPr>
      </a:lvl4pPr>
      <a:lvl5pPr marL="2057400" indent="-228600" algn="l" defTabSz="457200" rtl="0" eaLnBrk="1" fontAlgn="base" hangingPunct="1">
        <a:spcBef>
          <a:spcPct val="20000"/>
        </a:spcBef>
        <a:spcAft>
          <a:spcPct val="0"/>
        </a:spcAft>
        <a:buFont typeface="Arial" pitchFamily="34" charset="0"/>
        <a:buChar char="•"/>
        <a:defRPr sz="2100" kern="1200">
          <a:solidFill>
            <a:schemeClr val="tx1"/>
          </a:solidFill>
          <a:latin typeface="Calibri"/>
          <a:ea typeface="Calibri" charset="0"/>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7755" y="1346039"/>
            <a:ext cx="4830379" cy="353615"/>
          </a:xfrm>
        </p:spPr>
        <p:txBody>
          <a:bodyPr>
            <a:normAutofit fontScale="90000"/>
          </a:bodyPr>
          <a:lstStyle/>
          <a:p>
            <a:r>
              <a:rPr lang="en-US" dirty="0"/>
              <a:t>Mark Sanders</a:t>
            </a:r>
            <a:br>
              <a:rPr lang="en-US" dirty="0"/>
            </a:br>
            <a:r>
              <a:rPr lang="en-US" dirty="0"/>
              <a:t>Coordinator</a:t>
            </a:r>
          </a:p>
        </p:txBody>
      </p:sp>
      <p:sp>
        <p:nvSpPr>
          <p:cNvPr id="3" name="Subtitle 2"/>
          <p:cNvSpPr>
            <a:spLocks noGrp="1"/>
          </p:cNvSpPr>
          <p:nvPr>
            <p:ph type="subTitle" idx="1"/>
          </p:nvPr>
        </p:nvSpPr>
        <p:spPr/>
        <p:txBody>
          <a:bodyPr/>
          <a:lstStyle/>
          <a:p>
            <a:r>
              <a:rPr lang="en-US" dirty="0"/>
              <a:t>The FIRES Reform Strategy for Italy</a:t>
            </a:r>
          </a:p>
        </p:txBody>
      </p:sp>
    </p:spTree>
    <p:extLst>
      <p:ext uri="{BB962C8B-B14F-4D97-AF65-F5344CB8AC3E}">
        <p14:creationId xmlns:p14="http://schemas.microsoft.com/office/powerpoint/2010/main" val="2793554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Symptoms</a:t>
            </a:r>
          </a:p>
        </p:txBody>
      </p:sp>
      <p:pic>
        <p:nvPicPr>
          <p:cNvPr id="7" name="Picture 6">
            <a:extLst>
              <a:ext uri="{FF2B5EF4-FFF2-40B4-BE49-F238E27FC236}">
                <a16:creationId xmlns:a16="http://schemas.microsoft.com/office/drawing/2014/main" id="{F792B783-0319-8745-8298-3956613C9653}"/>
              </a:ext>
            </a:extLst>
          </p:cNvPr>
          <p:cNvPicPr/>
          <p:nvPr/>
        </p:nvPicPr>
        <p:blipFill>
          <a:blip r:embed="rId2"/>
          <a:stretch>
            <a:fillRect/>
          </a:stretch>
        </p:blipFill>
        <p:spPr>
          <a:xfrm>
            <a:off x="1081087" y="1253490"/>
            <a:ext cx="5578793" cy="3516630"/>
          </a:xfrm>
          <a:prstGeom prst="rect">
            <a:avLst/>
          </a:prstGeom>
          <a:ln w="25400">
            <a:solidFill>
              <a:schemeClr val="tx1"/>
            </a:solidFill>
          </a:ln>
        </p:spPr>
      </p:pic>
    </p:spTree>
    <p:extLst>
      <p:ext uri="{BB962C8B-B14F-4D97-AF65-F5344CB8AC3E}">
        <p14:creationId xmlns:p14="http://schemas.microsoft.com/office/powerpoint/2010/main" val="164690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Symptoms</a:t>
            </a:r>
          </a:p>
        </p:txBody>
      </p:sp>
      <p:pic>
        <p:nvPicPr>
          <p:cNvPr id="4" name="Kép 4">
            <a:extLst>
              <a:ext uri="{FF2B5EF4-FFF2-40B4-BE49-F238E27FC236}">
                <a16:creationId xmlns:a16="http://schemas.microsoft.com/office/drawing/2014/main" id="{50153E55-AE6C-5242-A316-38AD9C457C71}"/>
              </a:ext>
            </a:extLst>
          </p:cNvPr>
          <p:cNvPicPr/>
          <p:nvPr/>
        </p:nvPicPr>
        <p:blipFill rotWithShape="1">
          <a:blip r:embed="rId2">
            <a:extLst>
              <a:ext uri="{28A0092B-C50C-407E-A947-70E740481C1C}">
                <a14:useLocalDpi xmlns:a14="http://schemas.microsoft.com/office/drawing/2010/main" val="0"/>
              </a:ext>
            </a:extLst>
          </a:blip>
          <a:srcRect l="2086" t="763" r="2642" b="3393"/>
          <a:stretch/>
        </p:blipFill>
        <p:spPr bwMode="auto">
          <a:xfrm>
            <a:off x="781367" y="1240790"/>
            <a:ext cx="3587433" cy="2442210"/>
          </a:xfrm>
          <a:prstGeom prst="rect">
            <a:avLst/>
          </a:prstGeom>
          <a:noFill/>
          <a:ln w="19050">
            <a:solidFill>
              <a:schemeClr val="tx1"/>
            </a:solidFill>
          </a:ln>
          <a:extLst>
            <a:ext uri="{53640926-AAD7-44D8-BBD7-CCE9431645EC}">
              <a14:shadowObscured xmlns:a14="http://schemas.microsoft.com/office/drawing/2010/main"/>
            </a:ext>
          </a:extLst>
        </p:spPr>
      </p:pic>
      <p:pic>
        <p:nvPicPr>
          <p:cNvPr id="5" name="Kép 5">
            <a:extLst>
              <a:ext uri="{FF2B5EF4-FFF2-40B4-BE49-F238E27FC236}">
                <a16:creationId xmlns:a16="http://schemas.microsoft.com/office/drawing/2014/main" id="{94544706-EEEB-F84B-8625-3CA24669F0FF}"/>
              </a:ext>
            </a:extLst>
          </p:cNvPr>
          <p:cNvPicPr/>
          <p:nvPr/>
        </p:nvPicPr>
        <p:blipFill rotWithShape="1">
          <a:blip r:embed="rId3">
            <a:extLst>
              <a:ext uri="{28A0092B-C50C-407E-A947-70E740481C1C}">
                <a14:useLocalDpi xmlns:a14="http://schemas.microsoft.com/office/drawing/2010/main" val="0"/>
              </a:ext>
            </a:extLst>
          </a:blip>
          <a:srcRect l="1166" t="769" r="1563" b="4319"/>
          <a:stretch/>
        </p:blipFill>
        <p:spPr bwMode="auto">
          <a:xfrm>
            <a:off x="4464367" y="1240790"/>
            <a:ext cx="3587433" cy="2442210"/>
          </a:xfrm>
          <a:prstGeom prst="rect">
            <a:avLst/>
          </a:prstGeom>
          <a:noFill/>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445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Symptoms (Centro)</a:t>
            </a:r>
          </a:p>
        </p:txBody>
      </p:sp>
      <p:graphicFrame>
        <p:nvGraphicFramePr>
          <p:cNvPr id="3" name="Table 2">
            <a:extLst>
              <a:ext uri="{FF2B5EF4-FFF2-40B4-BE49-F238E27FC236}">
                <a16:creationId xmlns:a16="http://schemas.microsoft.com/office/drawing/2014/main" id="{695E0968-8E5C-A649-8202-B789EC24630B}"/>
              </a:ext>
            </a:extLst>
          </p:cNvPr>
          <p:cNvGraphicFramePr>
            <a:graphicFrameLocks noGrp="1"/>
          </p:cNvGraphicFramePr>
          <p:nvPr>
            <p:extLst>
              <p:ext uri="{D42A27DB-BD31-4B8C-83A1-F6EECF244321}">
                <p14:modId xmlns:p14="http://schemas.microsoft.com/office/powerpoint/2010/main" val="4158644142"/>
              </p:ext>
            </p:extLst>
          </p:nvPr>
        </p:nvGraphicFramePr>
        <p:xfrm>
          <a:off x="792320" y="1170026"/>
          <a:ext cx="6370321" cy="3457135"/>
        </p:xfrm>
        <a:graphic>
          <a:graphicData uri="http://schemas.openxmlformats.org/drawingml/2006/table">
            <a:tbl>
              <a:tblPr firstRow="1" firstCol="1" bandRow="1">
                <a:tableStyleId>{5C22544A-7EE6-4342-B048-85BDC9FD1C3A}</a:tableStyleId>
              </a:tblPr>
              <a:tblGrid>
                <a:gridCol w="1111485">
                  <a:extLst>
                    <a:ext uri="{9D8B030D-6E8A-4147-A177-3AD203B41FA5}">
                      <a16:colId xmlns:a16="http://schemas.microsoft.com/office/drawing/2014/main" val="2562443000"/>
                    </a:ext>
                  </a:extLst>
                </a:gridCol>
                <a:gridCol w="1111485">
                  <a:extLst>
                    <a:ext uri="{9D8B030D-6E8A-4147-A177-3AD203B41FA5}">
                      <a16:colId xmlns:a16="http://schemas.microsoft.com/office/drawing/2014/main" val="3709305320"/>
                    </a:ext>
                  </a:extLst>
                </a:gridCol>
                <a:gridCol w="887664">
                  <a:extLst>
                    <a:ext uri="{9D8B030D-6E8A-4147-A177-3AD203B41FA5}">
                      <a16:colId xmlns:a16="http://schemas.microsoft.com/office/drawing/2014/main" val="1694974706"/>
                    </a:ext>
                  </a:extLst>
                </a:gridCol>
                <a:gridCol w="887664">
                  <a:extLst>
                    <a:ext uri="{9D8B030D-6E8A-4147-A177-3AD203B41FA5}">
                      <a16:colId xmlns:a16="http://schemas.microsoft.com/office/drawing/2014/main" val="386896870"/>
                    </a:ext>
                  </a:extLst>
                </a:gridCol>
                <a:gridCol w="1015289">
                  <a:extLst>
                    <a:ext uri="{9D8B030D-6E8A-4147-A177-3AD203B41FA5}">
                      <a16:colId xmlns:a16="http://schemas.microsoft.com/office/drawing/2014/main" val="4142465260"/>
                    </a:ext>
                  </a:extLst>
                </a:gridCol>
                <a:gridCol w="1015289">
                  <a:extLst>
                    <a:ext uri="{9D8B030D-6E8A-4147-A177-3AD203B41FA5}">
                      <a16:colId xmlns:a16="http://schemas.microsoft.com/office/drawing/2014/main" val="1998739923"/>
                    </a:ext>
                  </a:extLst>
                </a:gridCol>
                <a:gridCol w="341445">
                  <a:extLst>
                    <a:ext uri="{9D8B030D-6E8A-4147-A177-3AD203B41FA5}">
                      <a16:colId xmlns:a16="http://schemas.microsoft.com/office/drawing/2014/main" val="1504937421"/>
                    </a:ext>
                  </a:extLst>
                </a:gridCol>
              </a:tblGrid>
              <a:tr h="240898">
                <a:tc>
                  <a:txBody>
                    <a:bodyPr/>
                    <a:lstStyle/>
                    <a:p>
                      <a:pPr algn="just">
                        <a:lnSpc>
                          <a:spcPts val="1200"/>
                        </a:lnSpc>
                        <a:spcAft>
                          <a:spcPts val="0"/>
                        </a:spcAft>
                      </a:pPr>
                      <a:r>
                        <a:rPr lang="en-GB" sz="1000" dirty="0">
                          <a:effectLst/>
                        </a:rPr>
                        <a:t> </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gridSpan="2">
                  <a:txBody>
                    <a:bodyPr/>
                    <a:lstStyle/>
                    <a:p>
                      <a:pPr algn="just">
                        <a:lnSpc>
                          <a:spcPts val="1200"/>
                        </a:lnSpc>
                        <a:spcAft>
                          <a:spcPts val="0"/>
                        </a:spcAft>
                      </a:pPr>
                      <a:r>
                        <a:rPr lang="en-GB" sz="1000" dirty="0">
                          <a:effectLst/>
                        </a:rPr>
                        <a:t> </a:t>
                      </a:r>
                      <a:endParaRPr lang="en-US" sz="1000" dirty="0">
                        <a:effectLst/>
                      </a:endParaRPr>
                    </a:p>
                    <a:p>
                      <a:pPr algn="just">
                        <a:lnSpc>
                          <a:spcPts val="1200"/>
                        </a:lnSpc>
                        <a:spcAft>
                          <a:spcPts val="0"/>
                        </a:spcAft>
                      </a:pPr>
                      <a:r>
                        <a:rPr lang="en-GB" sz="1000" dirty="0">
                          <a:effectLst/>
                        </a:rPr>
                        <a:t>PILLARS</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hMerge="1">
                  <a:txBody>
                    <a:bodyPr/>
                    <a:lstStyle/>
                    <a:p>
                      <a:endParaRPr lang="en-US"/>
                    </a:p>
                  </a:txBody>
                  <a:tcPr/>
                </a:tc>
                <a:tc gridSpan="2">
                  <a:txBody>
                    <a:bodyPr/>
                    <a:lstStyle/>
                    <a:p>
                      <a:pPr algn="just">
                        <a:lnSpc>
                          <a:spcPts val="1200"/>
                        </a:lnSpc>
                        <a:spcAft>
                          <a:spcPts val="0"/>
                        </a:spcAft>
                      </a:pPr>
                      <a:r>
                        <a:rPr lang="en-GB" sz="1000" dirty="0">
                          <a:effectLst/>
                        </a:rPr>
                        <a:t> </a:t>
                      </a:r>
                      <a:endParaRPr lang="en-US" sz="1000" dirty="0">
                        <a:effectLst/>
                      </a:endParaRPr>
                    </a:p>
                    <a:p>
                      <a:pPr algn="just">
                        <a:lnSpc>
                          <a:spcPts val="1200"/>
                        </a:lnSpc>
                        <a:spcAft>
                          <a:spcPts val="0"/>
                        </a:spcAft>
                      </a:pPr>
                      <a:r>
                        <a:rPr lang="en-GB" sz="1000" dirty="0">
                          <a:effectLst/>
                        </a:rPr>
                        <a:t>INSTITUTIONAL VARIABLES</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hMerge="1">
                  <a:txBody>
                    <a:bodyPr/>
                    <a:lstStyle/>
                    <a:p>
                      <a:endParaRPr lang="en-US"/>
                    </a:p>
                  </a:txBody>
                  <a:tcPr/>
                </a:tc>
                <a:tc gridSpan="2">
                  <a:txBody>
                    <a:bodyPr/>
                    <a:lstStyle/>
                    <a:p>
                      <a:pPr algn="just">
                        <a:lnSpc>
                          <a:spcPts val="1200"/>
                        </a:lnSpc>
                        <a:spcAft>
                          <a:spcPts val="0"/>
                        </a:spcAft>
                      </a:pPr>
                      <a:r>
                        <a:rPr lang="en-GB" sz="1000" dirty="0">
                          <a:effectLst/>
                        </a:rPr>
                        <a:t> </a:t>
                      </a:r>
                      <a:endParaRPr lang="en-US" sz="1000" dirty="0">
                        <a:effectLst/>
                      </a:endParaRPr>
                    </a:p>
                    <a:p>
                      <a:pPr algn="just">
                        <a:lnSpc>
                          <a:spcPts val="1200"/>
                        </a:lnSpc>
                        <a:spcAft>
                          <a:spcPts val="0"/>
                        </a:spcAft>
                      </a:pPr>
                      <a:r>
                        <a:rPr lang="en-GB" sz="1000" dirty="0">
                          <a:effectLst/>
                        </a:rPr>
                        <a:t>INDIVIDUAL VARIABLES</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hMerge="1">
                  <a:txBody>
                    <a:bodyPr/>
                    <a:lstStyle/>
                    <a:p>
                      <a:endParaRPr lang="en-US"/>
                    </a:p>
                  </a:txBody>
                  <a:tcPr/>
                </a:tc>
                <a:extLst>
                  <a:ext uri="{0D108BD9-81ED-4DB2-BD59-A6C34878D82A}">
                    <a16:rowId xmlns:a16="http://schemas.microsoft.com/office/drawing/2014/main" val="3150392941"/>
                  </a:ext>
                </a:extLst>
              </a:tr>
              <a:tr h="240898">
                <a:tc rowSpan="6">
                  <a:txBody>
                    <a:bodyPr/>
                    <a:lstStyle/>
                    <a:p>
                      <a:pPr algn="ctr">
                        <a:lnSpc>
                          <a:spcPts val="1200"/>
                        </a:lnSpc>
                        <a:spcAft>
                          <a:spcPts val="0"/>
                        </a:spcAft>
                      </a:pPr>
                      <a:r>
                        <a:rPr lang="en-GB" sz="1000" dirty="0">
                          <a:effectLst/>
                        </a:rPr>
                        <a:t>Entrepreneurial</a:t>
                      </a:r>
                      <a:endParaRPr lang="en-US" sz="1000" dirty="0">
                        <a:effectLst/>
                      </a:endParaRPr>
                    </a:p>
                    <a:p>
                      <a:pPr algn="ctr">
                        <a:lnSpc>
                          <a:spcPts val="1200"/>
                        </a:lnSpc>
                        <a:spcAft>
                          <a:spcPts val="0"/>
                        </a:spcAft>
                      </a:pPr>
                      <a:r>
                        <a:rPr lang="en-GB" sz="1000" dirty="0">
                          <a:effectLst/>
                        </a:rPr>
                        <a:t>Attitudes</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vert="vert270"/>
                </a:tc>
                <a:tc>
                  <a:txBody>
                    <a:bodyPr/>
                    <a:lstStyle/>
                    <a:p>
                      <a:pPr algn="just">
                        <a:lnSpc>
                          <a:spcPts val="1200"/>
                        </a:lnSpc>
                        <a:spcAft>
                          <a:spcPts val="0"/>
                        </a:spcAft>
                      </a:pPr>
                      <a:r>
                        <a:rPr lang="en-GB" sz="500">
                          <a:effectLst/>
                        </a:rPr>
                        <a:t>Opportunity perception</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0.34</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Market Agglomeration</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0.46</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Opportunity Recognition</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0.57</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extLst>
                  <a:ext uri="{0D108BD9-81ED-4DB2-BD59-A6C34878D82A}">
                    <a16:rowId xmlns:a16="http://schemas.microsoft.com/office/drawing/2014/main" val="1675671364"/>
                  </a:ext>
                </a:extLst>
              </a:tr>
              <a:tr h="160598">
                <a:tc vMerge="1">
                  <a:txBody>
                    <a:bodyPr/>
                    <a:lstStyle/>
                    <a:p>
                      <a:endParaRPr lang="en-US"/>
                    </a:p>
                  </a:txBody>
                  <a:tcPr/>
                </a:tc>
                <a:tc>
                  <a:txBody>
                    <a:bodyPr/>
                    <a:lstStyle/>
                    <a:p>
                      <a:pPr algn="just">
                        <a:lnSpc>
                          <a:spcPts val="1200"/>
                        </a:lnSpc>
                        <a:spcAft>
                          <a:spcPts val="0"/>
                        </a:spcAft>
                      </a:pPr>
                      <a:r>
                        <a:rPr lang="en-GB" sz="500">
                          <a:effectLst/>
                        </a:rPr>
                        <a:t>Start-up skills</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0.31</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Quality of Education</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0.65</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Skill Perception</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0.34</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extLst>
                  <a:ext uri="{0D108BD9-81ED-4DB2-BD59-A6C34878D82A}">
                    <a16:rowId xmlns:a16="http://schemas.microsoft.com/office/drawing/2014/main" val="3471953450"/>
                  </a:ext>
                </a:extLst>
              </a:tr>
              <a:tr h="160598">
                <a:tc vMerge="1">
                  <a:txBody>
                    <a:bodyPr/>
                    <a:lstStyle/>
                    <a:p>
                      <a:endParaRPr lang="en-US"/>
                    </a:p>
                  </a:txBody>
                  <a:tcPr/>
                </a:tc>
                <a:tc>
                  <a:txBody>
                    <a:bodyPr/>
                    <a:lstStyle/>
                    <a:p>
                      <a:pPr algn="just">
                        <a:lnSpc>
                          <a:spcPts val="1200"/>
                        </a:lnSpc>
                        <a:spcAft>
                          <a:spcPts val="0"/>
                        </a:spcAft>
                      </a:pPr>
                      <a:r>
                        <a:rPr lang="en-GB" sz="500">
                          <a:effectLst/>
                        </a:rPr>
                        <a:t>Risk Acceptance</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0.39</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Business Risk</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0.69</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Risk Perception</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0.37</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extLst>
                  <a:ext uri="{0D108BD9-81ED-4DB2-BD59-A6C34878D82A}">
                    <a16:rowId xmlns:a16="http://schemas.microsoft.com/office/drawing/2014/main" val="2948322614"/>
                  </a:ext>
                </a:extLst>
              </a:tr>
              <a:tr h="160598">
                <a:tc vMerge="1">
                  <a:txBody>
                    <a:bodyPr/>
                    <a:lstStyle/>
                    <a:p>
                      <a:endParaRPr lang="en-US"/>
                    </a:p>
                  </a:txBody>
                  <a:tcPr/>
                </a:tc>
                <a:tc>
                  <a:txBody>
                    <a:bodyPr/>
                    <a:lstStyle/>
                    <a:p>
                      <a:pPr algn="just">
                        <a:lnSpc>
                          <a:spcPts val="1200"/>
                        </a:lnSpc>
                        <a:spcAft>
                          <a:spcPts val="0"/>
                        </a:spcAft>
                      </a:pPr>
                      <a:r>
                        <a:rPr lang="en-GB" sz="500">
                          <a:effectLst/>
                        </a:rPr>
                        <a:t>Networking</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solidFill>
                      <a:srgbClr val="FF0000"/>
                    </a:solidFill>
                  </a:tcPr>
                </a:tc>
                <a:tc>
                  <a:txBody>
                    <a:bodyPr/>
                    <a:lstStyle/>
                    <a:p>
                      <a:pPr algn="just">
                        <a:lnSpc>
                          <a:spcPts val="1200"/>
                        </a:lnSpc>
                        <a:spcAft>
                          <a:spcPts val="0"/>
                        </a:spcAft>
                      </a:pPr>
                      <a:r>
                        <a:rPr lang="en-GB" sz="500" dirty="0">
                          <a:effectLst/>
                        </a:rPr>
                        <a:t>0.25</a:t>
                      </a:r>
                      <a:endParaRPr lang="en-US" sz="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solidFill>
                      <a:srgbClr val="FF0000"/>
                    </a:solidFill>
                  </a:tcPr>
                </a:tc>
                <a:tc>
                  <a:txBody>
                    <a:bodyPr/>
                    <a:lstStyle/>
                    <a:p>
                      <a:pPr algn="just">
                        <a:lnSpc>
                          <a:spcPts val="1200"/>
                        </a:lnSpc>
                        <a:spcAft>
                          <a:spcPts val="0"/>
                        </a:spcAft>
                      </a:pPr>
                      <a:r>
                        <a:rPr lang="en-GB" sz="500">
                          <a:effectLst/>
                        </a:rPr>
                        <a:t>Social Capital</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0.46</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Know Entrepreneurs</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0.37</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extLst>
                  <a:ext uri="{0D108BD9-81ED-4DB2-BD59-A6C34878D82A}">
                    <a16:rowId xmlns:a16="http://schemas.microsoft.com/office/drawing/2014/main" val="2530844847"/>
                  </a:ext>
                </a:extLst>
              </a:tr>
              <a:tr h="160598">
                <a:tc vMerge="1">
                  <a:txBody>
                    <a:bodyPr/>
                    <a:lstStyle/>
                    <a:p>
                      <a:endParaRPr lang="en-US"/>
                    </a:p>
                  </a:txBody>
                  <a:tcPr/>
                </a:tc>
                <a:tc>
                  <a:txBody>
                    <a:bodyPr/>
                    <a:lstStyle/>
                    <a:p>
                      <a:pPr algn="just">
                        <a:lnSpc>
                          <a:spcPts val="1200"/>
                        </a:lnSpc>
                        <a:spcAft>
                          <a:spcPts val="0"/>
                        </a:spcAft>
                      </a:pPr>
                      <a:r>
                        <a:rPr lang="en-GB" sz="500">
                          <a:effectLst/>
                        </a:rPr>
                        <a:t>Cultural support</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solidFill>
                      <a:srgbClr val="FF0000"/>
                    </a:solidFill>
                  </a:tcPr>
                </a:tc>
                <a:tc>
                  <a:txBody>
                    <a:bodyPr/>
                    <a:lstStyle/>
                    <a:p>
                      <a:pPr algn="just">
                        <a:lnSpc>
                          <a:spcPts val="1200"/>
                        </a:lnSpc>
                        <a:spcAft>
                          <a:spcPts val="0"/>
                        </a:spcAft>
                      </a:pPr>
                      <a:r>
                        <a:rPr lang="en-GB" sz="500" dirty="0">
                          <a:effectLst/>
                        </a:rPr>
                        <a:t>0.20</a:t>
                      </a:r>
                      <a:endParaRPr lang="en-US" sz="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solidFill>
                      <a:srgbClr val="FF0000"/>
                    </a:solidFill>
                  </a:tcPr>
                </a:tc>
                <a:tc>
                  <a:txBody>
                    <a:bodyPr/>
                    <a:lstStyle/>
                    <a:p>
                      <a:pPr algn="just">
                        <a:lnSpc>
                          <a:spcPts val="1200"/>
                        </a:lnSpc>
                        <a:spcAft>
                          <a:spcPts val="0"/>
                        </a:spcAft>
                      </a:pPr>
                      <a:r>
                        <a:rPr lang="en-GB" sz="500">
                          <a:effectLst/>
                        </a:rPr>
                        <a:t>Open Society</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0.35</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Career Status</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0.85</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extLst>
                  <a:ext uri="{0D108BD9-81ED-4DB2-BD59-A6C34878D82A}">
                    <a16:rowId xmlns:a16="http://schemas.microsoft.com/office/drawing/2014/main" val="3318469257"/>
                  </a:ext>
                </a:extLst>
              </a:tr>
              <a:tr h="86656">
                <a:tc vMerge="1">
                  <a:txBody>
                    <a:bodyPr/>
                    <a:lstStyle/>
                    <a:p>
                      <a:endParaRPr lang="en-US"/>
                    </a:p>
                  </a:txBody>
                  <a:tcPr/>
                </a:tc>
                <a:tc gridSpan="6">
                  <a:txBody>
                    <a:bodyPr/>
                    <a:lstStyle/>
                    <a:p>
                      <a:pPr algn="ctr">
                        <a:lnSpc>
                          <a:spcPts val="1200"/>
                        </a:lnSpc>
                        <a:spcAft>
                          <a:spcPts val="0"/>
                        </a:spcAft>
                      </a:pPr>
                      <a:r>
                        <a:rPr lang="en-GB" sz="1000" dirty="0">
                          <a:effectLst/>
                        </a:rPr>
                        <a:t>Entrepreneurial Attitudes 28.1</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6884707"/>
                  </a:ext>
                </a:extLst>
              </a:tr>
              <a:tr h="160598">
                <a:tc rowSpan="5">
                  <a:txBody>
                    <a:bodyPr/>
                    <a:lstStyle/>
                    <a:p>
                      <a:pPr algn="ctr">
                        <a:lnSpc>
                          <a:spcPts val="1200"/>
                        </a:lnSpc>
                        <a:spcAft>
                          <a:spcPts val="0"/>
                        </a:spcAft>
                      </a:pPr>
                      <a:r>
                        <a:rPr lang="en-GB" sz="1000" dirty="0">
                          <a:effectLst/>
                        </a:rPr>
                        <a:t>Entrepreneurial Abilities</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vert="vert270"/>
                </a:tc>
                <a:tc>
                  <a:txBody>
                    <a:bodyPr/>
                    <a:lstStyle/>
                    <a:p>
                      <a:pPr algn="just">
                        <a:lnSpc>
                          <a:spcPts val="1200"/>
                        </a:lnSpc>
                        <a:spcAft>
                          <a:spcPts val="0"/>
                        </a:spcAft>
                      </a:pPr>
                      <a:r>
                        <a:rPr lang="en-GB" sz="500">
                          <a:effectLst/>
                        </a:rPr>
                        <a:t>Opportunity startup</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solidFill>
                      <a:srgbClr val="FF0000"/>
                    </a:solidFill>
                  </a:tcPr>
                </a:tc>
                <a:tc>
                  <a:txBody>
                    <a:bodyPr/>
                    <a:lstStyle/>
                    <a:p>
                      <a:pPr algn="just">
                        <a:lnSpc>
                          <a:spcPts val="1200"/>
                        </a:lnSpc>
                        <a:spcAft>
                          <a:spcPts val="0"/>
                        </a:spcAft>
                      </a:pPr>
                      <a:r>
                        <a:rPr lang="en-GB" sz="500" dirty="0">
                          <a:effectLst/>
                        </a:rPr>
                        <a:t>0.15</a:t>
                      </a:r>
                      <a:endParaRPr lang="en-US" sz="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solidFill>
                      <a:srgbClr val="FF0000"/>
                    </a:solidFill>
                  </a:tcPr>
                </a:tc>
                <a:tc>
                  <a:txBody>
                    <a:bodyPr/>
                    <a:lstStyle/>
                    <a:p>
                      <a:pPr algn="just">
                        <a:lnSpc>
                          <a:spcPts val="1200"/>
                        </a:lnSpc>
                        <a:spcAft>
                          <a:spcPts val="0"/>
                        </a:spcAft>
                      </a:pPr>
                      <a:r>
                        <a:rPr lang="en-GB" sz="500">
                          <a:effectLst/>
                        </a:rPr>
                        <a:t>Business Environment</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0.27</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Opportunity Motivation</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0.67</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extLst>
                  <a:ext uri="{0D108BD9-81ED-4DB2-BD59-A6C34878D82A}">
                    <a16:rowId xmlns:a16="http://schemas.microsoft.com/office/drawing/2014/main" val="1079530858"/>
                  </a:ext>
                </a:extLst>
              </a:tr>
              <a:tr h="160598">
                <a:tc vMerge="1">
                  <a:txBody>
                    <a:bodyPr/>
                    <a:lstStyle/>
                    <a:p>
                      <a:endParaRPr lang="en-US"/>
                    </a:p>
                  </a:txBody>
                  <a:tcPr/>
                </a:tc>
                <a:tc>
                  <a:txBody>
                    <a:bodyPr/>
                    <a:lstStyle/>
                    <a:p>
                      <a:pPr algn="just">
                        <a:lnSpc>
                          <a:spcPts val="1200"/>
                        </a:lnSpc>
                        <a:spcAft>
                          <a:spcPts val="0"/>
                        </a:spcAft>
                      </a:pPr>
                      <a:r>
                        <a:rPr lang="en-GB" sz="500">
                          <a:effectLst/>
                        </a:rPr>
                        <a:t>Technology Absorption</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dirty="0">
                          <a:effectLst/>
                        </a:rPr>
                        <a:t>0.45</a:t>
                      </a:r>
                      <a:endParaRPr lang="en-US" sz="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Absorption Capacity</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0.37</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Technology Level</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0.85</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extLst>
                  <a:ext uri="{0D108BD9-81ED-4DB2-BD59-A6C34878D82A}">
                    <a16:rowId xmlns:a16="http://schemas.microsoft.com/office/drawing/2014/main" val="387198433"/>
                  </a:ext>
                </a:extLst>
              </a:tr>
              <a:tr h="160598">
                <a:tc vMerge="1">
                  <a:txBody>
                    <a:bodyPr/>
                    <a:lstStyle/>
                    <a:p>
                      <a:endParaRPr lang="en-US"/>
                    </a:p>
                  </a:txBody>
                  <a:tcPr/>
                </a:tc>
                <a:tc>
                  <a:txBody>
                    <a:bodyPr/>
                    <a:lstStyle/>
                    <a:p>
                      <a:pPr algn="just">
                        <a:lnSpc>
                          <a:spcPts val="1200"/>
                        </a:lnSpc>
                        <a:spcAft>
                          <a:spcPts val="0"/>
                        </a:spcAft>
                      </a:pPr>
                      <a:r>
                        <a:rPr lang="en-GB" sz="500">
                          <a:effectLst/>
                        </a:rPr>
                        <a:t>Human Capital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solidFill>
                      <a:srgbClr val="FF0000"/>
                    </a:solidFill>
                  </a:tcPr>
                </a:tc>
                <a:tc>
                  <a:txBody>
                    <a:bodyPr/>
                    <a:lstStyle/>
                    <a:p>
                      <a:pPr algn="just">
                        <a:lnSpc>
                          <a:spcPts val="1200"/>
                        </a:lnSpc>
                        <a:spcAft>
                          <a:spcPts val="0"/>
                        </a:spcAft>
                      </a:pPr>
                      <a:r>
                        <a:rPr lang="en-GB" sz="500" dirty="0">
                          <a:effectLst/>
                        </a:rPr>
                        <a:t>0.23</a:t>
                      </a:r>
                      <a:endParaRPr lang="en-US" sz="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solidFill>
                      <a:srgbClr val="FF0000"/>
                    </a:solidFill>
                  </a:tcPr>
                </a:tc>
                <a:tc>
                  <a:txBody>
                    <a:bodyPr/>
                    <a:lstStyle/>
                    <a:p>
                      <a:pPr algn="just">
                        <a:lnSpc>
                          <a:spcPts val="1200"/>
                        </a:lnSpc>
                        <a:spcAft>
                          <a:spcPts val="0"/>
                        </a:spcAft>
                      </a:pPr>
                      <a:r>
                        <a:rPr lang="en-GB" sz="500">
                          <a:effectLst/>
                        </a:rPr>
                        <a:t>Education and Training</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0.45</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Educational Level</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0.39</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extLst>
                  <a:ext uri="{0D108BD9-81ED-4DB2-BD59-A6C34878D82A}">
                    <a16:rowId xmlns:a16="http://schemas.microsoft.com/office/drawing/2014/main" val="419245775"/>
                  </a:ext>
                </a:extLst>
              </a:tr>
              <a:tr h="160598">
                <a:tc vMerge="1">
                  <a:txBody>
                    <a:bodyPr/>
                    <a:lstStyle/>
                    <a:p>
                      <a:endParaRPr lang="en-US"/>
                    </a:p>
                  </a:txBody>
                  <a:tcPr/>
                </a:tc>
                <a:tc>
                  <a:txBody>
                    <a:bodyPr/>
                    <a:lstStyle/>
                    <a:p>
                      <a:pPr algn="just">
                        <a:lnSpc>
                          <a:spcPts val="1200"/>
                        </a:lnSpc>
                        <a:spcAft>
                          <a:spcPts val="0"/>
                        </a:spcAft>
                      </a:pPr>
                      <a:r>
                        <a:rPr lang="en-GB" sz="500">
                          <a:effectLst/>
                        </a:rPr>
                        <a:t>Competition</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0.48</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Business Strategy</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0.90</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Competitors</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0.35</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extLst>
                  <a:ext uri="{0D108BD9-81ED-4DB2-BD59-A6C34878D82A}">
                    <a16:rowId xmlns:a16="http://schemas.microsoft.com/office/drawing/2014/main" val="3391815333"/>
                  </a:ext>
                </a:extLst>
              </a:tr>
              <a:tr h="86656">
                <a:tc vMerge="1">
                  <a:txBody>
                    <a:bodyPr/>
                    <a:lstStyle/>
                    <a:p>
                      <a:endParaRPr lang="en-US"/>
                    </a:p>
                  </a:txBody>
                  <a:tcPr/>
                </a:tc>
                <a:tc gridSpan="6">
                  <a:txBody>
                    <a:bodyPr/>
                    <a:lstStyle/>
                    <a:p>
                      <a:pPr algn="ctr">
                        <a:lnSpc>
                          <a:spcPts val="1200"/>
                        </a:lnSpc>
                        <a:spcAft>
                          <a:spcPts val="0"/>
                        </a:spcAft>
                      </a:pPr>
                      <a:r>
                        <a:rPr lang="en-GB" sz="1000" dirty="0">
                          <a:effectLst/>
                        </a:rPr>
                        <a:t>Entrepreneurial Abilities 29.9</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8008932"/>
                  </a:ext>
                </a:extLst>
              </a:tr>
              <a:tr h="0">
                <a:tc rowSpan="6">
                  <a:txBody>
                    <a:bodyPr/>
                    <a:lstStyle/>
                    <a:p>
                      <a:pPr algn="ctr">
                        <a:lnSpc>
                          <a:spcPts val="1200"/>
                        </a:lnSpc>
                        <a:spcAft>
                          <a:spcPts val="0"/>
                        </a:spcAft>
                      </a:pPr>
                      <a:r>
                        <a:rPr lang="en-GB" sz="1000" dirty="0">
                          <a:effectLst/>
                        </a:rPr>
                        <a:t>Entrepreneurial</a:t>
                      </a:r>
                      <a:endParaRPr lang="en-US" sz="1000" dirty="0">
                        <a:effectLst/>
                      </a:endParaRPr>
                    </a:p>
                    <a:p>
                      <a:pPr algn="ctr">
                        <a:lnSpc>
                          <a:spcPts val="1200"/>
                        </a:lnSpc>
                        <a:spcAft>
                          <a:spcPts val="0"/>
                        </a:spcAft>
                      </a:pPr>
                      <a:r>
                        <a:rPr lang="en-GB" sz="1000" dirty="0">
                          <a:effectLst/>
                        </a:rPr>
                        <a:t>Aspirations</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vert="vert270"/>
                </a:tc>
                <a:tc>
                  <a:txBody>
                    <a:bodyPr/>
                    <a:lstStyle/>
                    <a:p>
                      <a:pPr algn="just">
                        <a:lnSpc>
                          <a:spcPts val="1200"/>
                        </a:lnSpc>
                        <a:spcAft>
                          <a:spcPts val="0"/>
                        </a:spcAft>
                      </a:pPr>
                      <a:r>
                        <a:rPr lang="en-GB" sz="500" dirty="0">
                          <a:effectLst/>
                        </a:rPr>
                        <a:t>Product innovation</a:t>
                      </a:r>
                      <a:endParaRPr lang="en-US" sz="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solidFill>
                      <a:srgbClr val="00B050"/>
                    </a:solidFill>
                  </a:tcPr>
                </a:tc>
                <a:tc>
                  <a:txBody>
                    <a:bodyPr/>
                    <a:lstStyle/>
                    <a:p>
                      <a:pPr algn="just">
                        <a:lnSpc>
                          <a:spcPts val="1200"/>
                        </a:lnSpc>
                        <a:spcAft>
                          <a:spcPts val="0"/>
                        </a:spcAft>
                      </a:pPr>
                      <a:r>
                        <a:rPr lang="en-GB" sz="500" dirty="0">
                          <a:effectLst/>
                        </a:rPr>
                        <a:t>1.00</a:t>
                      </a:r>
                      <a:endParaRPr lang="en-US" sz="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solidFill>
                      <a:srgbClr val="00B050"/>
                    </a:solidFill>
                  </a:tcPr>
                </a:tc>
                <a:tc>
                  <a:txBody>
                    <a:bodyPr/>
                    <a:lstStyle/>
                    <a:p>
                      <a:pPr algn="just">
                        <a:lnSpc>
                          <a:spcPts val="1200"/>
                        </a:lnSpc>
                        <a:spcAft>
                          <a:spcPts val="0"/>
                        </a:spcAft>
                      </a:pPr>
                      <a:r>
                        <a:rPr lang="en-GB" sz="500">
                          <a:effectLst/>
                        </a:rPr>
                        <a:t>Technology Transfer</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0.79</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New Product</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1.00</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extLst>
                  <a:ext uri="{0D108BD9-81ED-4DB2-BD59-A6C34878D82A}">
                    <a16:rowId xmlns:a16="http://schemas.microsoft.com/office/drawing/2014/main" val="3058172100"/>
                  </a:ext>
                </a:extLst>
              </a:tr>
              <a:tr h="240898">
                <a:tc vMerge="1">
                  <a:txBody>
                    <a:bodyPr/>
                    <a:lstStyle/>
                    <a:p>
                      <a:endParaRPr lang="en-US"/>
                    </a:p>
                  </a:txBody>
                  <a:tcPr/>
                </a:tc>
                <a:tc>
                  <a:txBody>
                    <a:bodyPr/>
                    <a:lstStyle/>
                    <a:p>
                      <a:pPr algn="just">
                        <a:lnSpc>
                          <a:spcPts val="1200"/>
                        </a:lnSpc>
                        <a:spcAft>
                          <a:spcPts val="0"/>
                        </a:spcAft>
                      </a:pPr>
                      <a:r>
                        <a:rPr lang="en-GB" sz="500">
                          <a:effectLst/>
                        </a:rPr>
                        <a:t>Process innovation</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solidFill>
                      <a:srgbClr val="00B050"/>
                    </a:solidFill>
                  </a:tcPr>
                </a:tc>
                <a:tc>
                  <a:txBody>
                    <a:bodyPr/>
                    <a:lstStyle/>
                    <a:p>
                      <a:pPr algn="just">
                        <a:lnSpc>
                          <a:spcPts val="1200"/>
                        </a:lnSpc>
                        <a:spcAft>
                          <a:spcPts val="0"/>
                        </a:spcAft>
                      </a:pPr>
                      <a:r>
                        <a:rPr lang="en-GB" sz="500" dirty="0">
                          <a:effectLst/>
                        </a:rPr>
                        <a:t>0.70</a:t>
                      </a:r>
                      <a:endParaRPr lang="en-US" sz="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solidFill>
                      <a:srgbClr val="00B050"/>
                    </a:solidFill>
                  </a:tcPr>
                </a:tc>
                <a:tc>
                  <a:txBody>
                    <a:bodyPr/>
                    <a:lstStyle/>
                    <a:p>
                      <a:pPr algn="just">
                        <a:lnSpc>
                          <a:spcPts val="1200"/>
                        </a:lnSpc>
                        <a:spcAft>
                          <a:spcPts val="0"/>
                        </a:spcAft>
                      </a:pPr>
                      <a:r>
                        <a:rPr lang="en-GB" sz="500">
                          <a:effectLst/>
                        </a:rPr>
                        <a:t>Technology Development</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0.57</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New Technology</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0.96</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extLst>
                  <a:ext uri="{0D108BD9-81ED-4DB2-BD59-A6C34878D82A}">
                    <a16:rowId xmlns:a16="http://schemas.microsoft.com/office/drawing/2014/main" val="1563666590"/>
                  </a:ext>
                </a:extLst>
              </a:tr>
              <a:tr h="160598">
                <a:tc vMerge="1">
                  <a:txBody>
                    <a:bodyPr/>
                    <a:lstStyle/>
                    <a:p>
                      <a:endParaRPr lang="en-US"/>
                    </a:p>
                  </a:txBody>
                  <a:tcPr/>
                </a:tc>
                <a:tc>
                  <a:txBody>
                    <a:bodyPr/>
                    <a:lstStyle/>
                    <a:p>
                      <a:pPr algn="just">
                        <a:lnSpc>
                          <a:spcPts val="1200"/>
                        </a:lnSpc>
                        <a:spcAft>
                          <a:spcPts val="0"/>
                        </a:spcAft>
                      </a:pPr>
                      <a:r>
                        <a:rPr lang="en-GB" sz="500">
                          <a:effectLst/>
                        </a:rPr>
                        <a:t>High growth</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solidFill>
                      <a:srgbClr val="FF0000"/>
                    </a:solidFill>
                  </a:tcPr>
                </a:tc>
                <a:tc>
                  <a:txBody>
                    <a:bodyPr/>
                    <a:lstStyle/>
                    <a:p>
                      <a:pPr algn="just">
                        <a:lnSpc>
                          <a:spcPts val="1200"/>
                        </a:lnSpc>
                        <a:spcAft>
                          <a:spcPts val="0"/>
                        </a:spcAft>
                      </a:pPr>
                      <a:r>
                        <a:rPr lang="en-GB" sz="500" dirty="0">
                          <a:effectLst/>
                        </a:rPr>
                        <a:t>0.12</a:t>
                      </a:r>
                      <a:endParaRPr lang="en-US" sz="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solidFill>
                      <a:srgbClr val="FF0000"/>
                    </a:solidFill>
                  </a:tcPr>
                </a:tc>
                <a:tc>
                  <a:txBody>
                    <a:bodyPr/>
                    <a:lstStyle/>
                    <a:p>
                      <a:pPr algn="just">
                        <a:lnSpc>
                          <a:spcPts val="1200"/>
                        </a:lnSpc>
                        <a:spcAft>
                          <a:spcPts val="0"/>
                        </a:spcAft>
                      </a:pPr>
                      <a:r>
                        <a:rPr lang="en-GB" sz="500">
                          <a:effectLst/>
                        </a:rPr>
                        <a:t>Clustering</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0.40</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Gazelle</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0.38</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extLst>
                  <a:ext uri="{0D108BD9-81ED-4DB2-BD59-A6C34878D82A}">
                    <a16:rowId xmlns:a16="http://schemas.microsoft.com/office/drawing/2014/main" val="2965613835"/>
                  </a:ext>
                </a:extLst>
              </a:tr>
              <a:tr h="160598">
                <a:tc vMerge="1">
                  <a:txBody>
                    <a:bodyPr/>
                    <a:lstStyle/>
                    <a:p>
                      <a:endParaRPr lang="en-US"/>
                    </a:p>
                  </a:txBody>
                  <a:tcPr/>
                </a:tc>
                <a:tc>
                  <a:txBody>
                    <a:bodyPr/>
                    <a:lstStyle/>
                    <a:p>
                      <a:pPr algn="just">
                        <a:lnSpc>
                          <a:spcPts val="1200"/>
                        </a:lnSpc>
                        <a:spcAft>
                          <a:spcPts val="0"/>
                        </a:spcAft>
                      </a:pPr>
                      <a:r>
                        <a:rPr lang="en-GB" sz="500">
                          <a:effectLst/>
                        </a:rPr>
                        <a:t>Globalization</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0.40</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Connectivity</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0.65</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Export</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0.55</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extLst>
                  <a:ext uri="{0D108BD9-81ED-4DB2-BD59-A6C34878D82A}">
                    <a16:rowId xmlns:a16="http://schemas.microsoft.com/office/drawing/2014/main" val="988853349"/>
                  </a:ext>
                </a:extLst>
              </a:tr>
              <a:tr h="160598">
                <a:tc vMerge="1">
                  <a:txBody>
                    <a:bodyPr/>
                    <a:lstStyle/>
                    <a:p>
                      <a:endParaRPr lang="en-US"/>
                    </a:p>
                  </a:txBody>
                  <a:tcPr/>
                </a:tc>
                <a:tc>
                  <a:txBody>
                    <a:bodyPr/>
                    <a:lstStyle/>
                    <a:p>
                      <a:pPr algn="just">
                        <a:lnSpc>
                          <a:spcPts val="1200"/>
                        </a:lnSpc>
                        <a:spcAft>
                          <a:spcPts val="0"/>
                        </a:spcAft>
                      </a:pPr>
                      <a:r>
                        <a:rPr lang="en-GB" sz="500">
                          <a:effectLst/>
                        </a:rPr>
                        <a:t>Financing</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0.43</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Financial Institutions</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0.56</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Informal Investment</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500">
                          <a:effectLst/>
                        </a:rPr>
                        <a:t>0.64</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extLst>
                  <a:ext uri="{0D108BD9-81ED-4DB2-BD59-A6C34878D82A}">
                    <a16:rowId xmlns:a16="http://schemas.microsoft.com/office/drawing/2014/main" val="3849564719"/>
                  </a:ext>
                </a:extLst>
              </a:tr>
              <a:tr h="205863">
                <a:tc vMerge="1">
                  <a:txBody>
                    <a:bodyPr/>
                    <a:lstStyle/>
                    <a:p>
                      <a:endParaRPr lang="en-US"/>
                    </a:p>
                  </a:txBody>
                  <a:tcPr/>
                </a:tc>
                <a:tc gridSpan="6">
                  <a:txBody>
                    <a:bodyPr/>
                    <a:lstStyle/>
                    <a:p>
                      <a:pPr algn="ctr">
                        <a:lnSpc>
                          <a:spcPts val="1200"/>
                        </a:lnSpc>
                        <a:spcAft>
                          <a:spcPts val="0"/>
                        </a:spcAft>
                      </a:pPr>
                      <a:r>
                        <a:rPr lang="en-GB" sz="1000" dirty="0">
                          <a:effectLst/>
                        </a:rPr>
                        <a:t>Entrepreneurial Aspirations 42.6</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2228532"/>
                  </a:ext>
                </a:extLst>
              </a:tr>
              <a:tr h="240898">
                <a:tc>
                  <a:txBody>
                    <a:bodyPr/>
                    <a:lstStyle/>
                    <a:p>
                      <a:pPr algn="just">
                        <a:lnSpc>
                          <a:spcPts val="1200"/>
                        </a:lnSpc>
                        <a:spcAft>
                          <a:spcPts val="0"/>
                        </a:spcAft>
                      </a:pPr>
                      <a:r>
                        <a:rPr lang="en-GB" sz="1000" dirty="0">
                          <a:effectLst/>
                        </a:rPr>
                        <a:t> </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1000" dirty="0">
                          <a:effectLst/>
                        </a:rPr>
                        <a:t>REDI</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1000" dirty="0">
                          <a:effectLst/>
                        </a:rPr>
                        <a:t>33.5</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1000" dirty="0">
                          <a:effectLst/>
                        </a:rPr>
                        <a:t>Institutional</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1000" dirty="0">
                          <a:effectLst/>
                        </a:rPr>
                        <a:t>0.54</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1000" dirty="0">
                          <a:effectLst/>
                        </a:rPr>
                        <a:t>Individual</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tc>
                  <a:txBody>
                    <a:bodyPr/>
                    <a:lstStyle/>
                    <a:p>
                      <a:pPr algn="just">
                        <a:lnSpc>
                          <a:spcPts val="1200"/>
                        </a:lnSpc>
                        <a:spcAft>
                          <a:spcPts val="0"/>
                        </a:spcAft>
                      </a:pPr>
                      <a:r>
                        <a:rPr lang="en-GB" sz="700" dirty="0">
                          <a:effectLst/>
                        </a:rPr>
                        <a:t>0.59</a:t>
                      </a:r>
                      <a:endParaRPr lang="en-US" sz="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6135" marR="36135" marT="0" marB="0"/>
                </a:tc>
                <a:extLst>
                  <a:ext uri="{0D108BD9-81ED-4DB2-BD59-A6C34878D82A}">
                    <a16:rowId xmlns:a16="http://schemas.microsoft.com/office/drawing/2014/main" val="3321549672"/>
                  </a:ext>
                </a:extLst>
              </a:tr>
            </a:tbl>
          </a:graphicData>
        </a:graphic>
      </p:graphicFrame>
    </p:spTree>
    <p:extLst>
      <p:ext uri="{BB962C8B-B14F-4D97-AF65-F5344CB8AC3E}">
        <p14:creationId xmlns:p14="http://schemas.microsoft.com/office/powerpoint/2010/main" val="1782393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a:t>
            </a:r>
          </a:p>
        </p:txBody>
      </p:sp>
      <p:graphicFrame>
        <p:nvGraphicFramePr>
          <p:cNvPr id="6" name="Content Placeholder 5">
            <a:extLst>
              <a:ext uri="{FF2B5EF4-FFF2-40B4-BE49-F238E27FC236}">
                <a16:creationId xmlns:a16="http://schemas.microsoft.com/office/drawing/2014/main" id="{BA22B07C-562A-EB4B-8E0A-90A75F081A8D}"/>
              </a:ext>
            </a:extLst>
          </p:cNvPr>
          <p:cNvGraphicFramePr>
            <a:graphicFrameLocks noGrp="1"/>
          </p:cNvGraphicFramePr>
          <p:nvPr>
            <p:ph idx="1"/>
            <p:extLst>
              <p:ext uri="{D42A27DB-BD31-4B8C-83A1-F6EECF244321}">
                <p14:modId xmlns:p14="http://schemas.microsoft.com/office/powerpoint/2010/main" val="855783383"/>
              </p:ext>
            </p:extLst>
          </p:nvPr>
        </p:nvGraphicFramePr>
        <p:xfrm>
          <a:off x="1776412" y="1541462"/>
          <a:ext cx="5591175" cy="2927350"/>
        </p:xfrm>
        <a:graphic>
          <a:graphicData uri="http://schemas.openxmlformats.org/drawingml/2006/table">
            <a:tbl>
              <a:tblPr firstRow="1" firstCol="1" bandRow="1">
                <a:tableStyleId>{5C22544A-7EE6-4342-B048-85BDC9FD1C3A}</a:tableStyleId>
              </a:tblPr>
              <a:tblGrid>
                <a:gridCol w="4874260">
                  <a:extLst>
                    <a:ext uri="{9D8B030D-6E8A-4147-A177-3AD203B41FA5}">
                      <a16:colId xmlns:a16="http://schemas.microsoft.com/office/drawing/2014/main" val="606034655"/>
                    </a:ext>
                  </a:extLst>
                </a:gridCol>
                <a:gridCol w="716915">
                  <a:extLst>
                    <a:ext uri="{9D8B030D-6E8A-4147-A177-3AD203B41FA5}">
                      <a16:colId xmlns:a16="http://schemas.microsoft.com/office/drawing/2014/main" val="4188711832"/>
                    </a:ext>
                  </a:extLst>
                </a:gridCol>
              </a:tblGrid>
              <a:tr h="406400">
                <a:tc>
                  <a:txBody>
                    <a:bodyPr/>
                    <a:lstStyle/>
                    <a:p>
                      <a:pPr>
                        <a:lnSpc>
                          <a:spcPts val="1200"/>
                        </a:lnSpc>
                        <a:spcAft>
                          <a:spcPts val="0"/>
                        </a:spcAft>
                      </a:pPr>
                      <a:r>
                        <a:rPr lang="en-GB" sz="1200" dirty="0">
                          <a:effectLst/>
                        </a:rPr>
                        <a:t>Regulatory Obstacle</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ts val="1200"/>
                        </a:lnSpc>
                        <a:spcAft>
                          <a:spcPts val="0"/>
                        </a:spcAft>
                      </a:pPr>
                      <a:r>
                        <a:rPr lang="en-GB" sz="1000">
                          <a:effectLst/>
                        </a:rPr>
                        <a:t>Times mentioned</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50878423"/>
                  </a:ext>
                </a:extLst>
              </a:tr>
              <a:tr h="425450">
                <a:tc>
                  <a:txBody>
                    <a:bodyPr/>
                    <a:lstStyle/>
                    <a:p>
                      <a:pPr>
                        <a:lnSpc>
                          <a:spcPts val="1200"/>
                        </a:lnSpc>
                        <a:spcAft>
                          <a:spcPts val="0"/>
                        </a:spcAft>
                      </a:pPr>
                      <a:r>
                        <a:rPr lang="en-GB" sz="1000">
                          <a:effectLst/>
                        </a:rPr>
                        <a:t>Which regulatory requirements did you perceive as major obstacles during venture creation?</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ts val="1200"/>
                        </a:lnSpc>
                        <a:spcAft>
                          <a:spcPts val="0"/>
                        </a:spcAft>
                      </a:pPr>
                      <a:r>
                        <a:rPr lang="en-GB" sz="1000">
                          <a:effectLst/>
                        </a:rPr>
                        <a:t>131</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14189164"/>
                  </a:ext>
                </a:extLst>
              </a:tr>
              <a:tr h="190500">
                <a:tc>
                  <a:txBody>
                    <a:bodyPr/>
                    <a:lstStyle/>
                    <a:p>
                      <a:pPr>
                        <a:lnSpc>
                          <a:spcPts val="1200"/>
                        </a:lnSpc>
                        <a:spcAft>
                          <a:spcPts val="0"/>
                        </a:spcAft>
                      </a:pPr>
                      <a:r>
                        <a:rPr lang="en-GB" sz="1000">
                          <a:effectLst/>
                        </a:rPr>
                        <a:t>      None </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ts val="1200"/>
                        </a:lnSpc>
                        <a:spcAft>
                          <a:spcPts val="0"/>
                        </a:spcAft>
                      </a:pPr>
                      <a:r>
                        <a:rPr lang="en-GB" sz="1000">
                          <a:effectLst/>
                        </a:rPr>
                        <a:t>28</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960671166"/>
                  </a:ext>
                </a:extLst>
              </a:tr>
              <a:tr h="190500">
                <a:tc>
                  <a:txBody>
                    <a:bodyPr/>
                    <a:lstStyle/>
                    <a:p>
                      <a:pPr>
                        <a:lnSpc>
                          <a:spcPts val="1200"/>
                        </a:lnSpc>
                        <a:spcAft>
                          <a:spcPts val="0"/>
                        </a:spcAft>
                      </a:pPr>
                      <a:r>
                        <a:rPr lang="en-GB" sz="1000">
                          <a:effectLst/>
                        </a:rPr>
                        <a:t>      Difficulties with bureaucratic procedures</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ts val="1200"/>
                        </a:lnSpc>
                        <a:spcAft>
                          <a:spcPts val="0"/>
                        </a:spcAft>
                      </a:pPr>
                      <a:r>
                        <a:rPr lang="en-GB" sz="1000">
                          <a:effectLst/>
                        </a:rPr>
                        <a:t>19</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8834876"/>
                  </a:ext>
                </a:extLst>
              </a:tr>
              <a:tr h="190500">
                <a:tc>
                  <a:txBody>
                    <a:bodyPr/>
                    <a:lstStyle/>
                    <a:p>
                      <a:pPr>
                        <a:lnSpc>
                          <a:spcPts val="1200"/>
                        </a:lnSpc>
                        <a:spcAft>
                          <a:spcPts val="0"/>
                        </a:spcAft>
                      </a:pPr>
                      <a:r>
                        <a:rPr lang="en-GB" sz="1000">
                          <a:effectLst/>
                        </a:rPr>
                        <a:t>      No answer</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ts val="1200"/>
                        </a:lnSpc>
                        <a:spcAft>
                          <a:spcPts val="0"/>
                        </a:spcAft>
                      </a:pPr>
                      <a:r>
                        <a:rPr lang="en-GB" sz="1000">
                          <a:effectLst/>
                        </a:rPr>
                        <a:t>13</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81814138"/>
                  </a:ext>
                </a:extLst>
              </a:tr>
              <a:tr h="190500">
                <a:tc>
                  <a:txBody>
                    <a:bodyPr/>
                    <a:lstStyle/>
                    <a:p>
                      <a:pPr>
                        <a:lnSpc>
                          <a:spcPts val="1200"/>
                        </a:lnSpc>
                        <a:spcAft>
                          <a:spcPts val="0"/>
                        </a:spcAft>
                      </a:pPr>
                      <a:r>
                        <a:rPr lang="en-GB" sz="1000">
                          <a:effectLst/>
                        </a:rPr>
                        <a:t>      Taxes</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ts val="1200"/>
                        </a:lnSpc>
                        <a:spcAft>
                          <a:spcPts val="0"/>
                        </a:spcAft>
                      </a:pPr>
                      <a:r>
                        <a:rPr lang="en-GB" sz="1000">
                          <a:effectLst/>
                        </a:rPr>
                        <a:t>7</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749461196"/>
                  </a:ext>
                </a:extLst>
              </a:tr>
              <a:tr h="190500">
                <a:tc>
                  <a:txBody>
                    <a:bodyPr/>
                    <a:lstStyle/>
                    <a:p>
                      <a:pPr>
                        <a:lnSpc>
                          <a:spcPts val="1200"/>
                        </a:lnSpc>
                        <a:spcAft>
                          <a:spcPts val="0"/>
                        </a:spcAft>
                      </a:pPr>
                      <a:r>
                        <a:rPr lang="en-GB" sz="1000">
                          <a:effectLst/>
                        </a:rPr>
                        <a:t>      Difficulties with obtaining finance</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ts val="1200"/>
                        </a:lnSpc>
                        <a:spcAft>
                          <a:spcPts val="0"/>
                        </a:spcAft>
                      </a:pPr>
                      <a:r>
                        <a:rPr lang="en-GB" sz="1000">
                          <a:effectLst/>
                        </a:rPr>
                        <a:t>7</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67524197"/>
                  </a:ext>
                </a:extLst>
              </a:tr>
              <a:tr h="190500">
                <a:tc>
                  <a:txBody>
                    <a:bodyPr/>
                    <a:lstStyle/>
                    <a:p>
                      <a:pPr>
                        <a:lnSpc>
                          <a:spcPts val="1200"/>
                        </a:lnSpc>
                        <a:spcAft>
                          <a:spcPts val="0"/>
                        </a:spcAft>
                      </a:pPr>
                      <a:r>
                        <a:rPr lang="en-GB" sz="1000">
                          <a:effectLst/>
                        </a:rPr>
                        <a:t>      Lacking clarity regarding regulations</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ts val="1200"/>
                        </a:lnSpc>
                        <a:spcAft>
                          <a:spcPts val="0"/>
                        </a:spcAft>
                      </a:pPr>
                      <a:r>
                        <a:rPr lang="en-GB" sz="1000">
                          <a:effectLst/>
                        </a:rPr>
                        <a:t>5</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41648297"/>
                  </a:ext>
                </a:extLst>
              </a:tr>
              <a:tr h="190500">
                <a:tc>
                  <a:txBody>
                    <a:bodyPr/>
                    <a:lstStyle/>
                    <a:p>
                      <a:pPr>
                        <a:lnSpc>
                          <a:spcPts val="1200"/>
                        </a:lnSpc>
                        <a:spcAft>
                          <a:spcPts val="0"/>
                        </a:spcAft>
                      </a:pPr>
                      <a:r>
                        <a:rPr lang="en-GB" sz="1000">
                          <a:effectLst/>
                        </a:rPr>
                        <a:t>      Constantly changing regulatory environment </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ts val="1200"/>
                        </a:lnSpc>
                        <a:spcAft>
                          <a:spcPts val="0"/>
                        </a:spcAft>
                      </a:pPr>
                      <a:r>
                        <a:rPr lang="en-GB" sz="1000">
                          <a:effectLst/>
                        </a:rPr>
                        <a:t>5</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16365370"/>
                  </a:ext>
                </a:extLst>
              </a:tr>
              <a:tr h="190500">
                <a:tc>
                  <a:txBody>
                    <a:bodyPr/>
                    <a:lstStyle/>
                    <a:p>
                      <a:pPr>
                        <a:lnSpc>
                          <a:spcPts val="1200"/>
                        </a:lnSpc>
                        <a:spcAft>
                          <a:spcPts val="0"/>
                        </a:spcAft>
                      </a:pPr>
                      <a:r>
                        <a:rPr lang="en-GB" sz="1000">
                          <a:effectLst/>
                        </a:rPr>
                        <a:t>      Safety regulations</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ts val="1200"/>
                        </a:lnSpc>
                        <a:spcAft>
                          <a:spcPts val="0"/>
                        </a:spcAft>
                      </a:pPr>
                      <a:r>
                        <a:rPr lang="en-GB" sz="1000">
                          <a:effectLst/>
                        </a:rPr>
                        <a:t>5</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64051865"/>
                  </a:ext>
                </a:extLst>
              </a:tr>
              <a:tr h="190500">
                <a:tc>
                  <a:txBody>
                    <a:bodyPr/>
                    <a:lstStyle/>
                    <a:p>
                      <a:pPr>
                        <a:lnSpc>
                          <a:spcPts val="1200"/>
                        </a:lnSpc>
                        <a:spcAft>
                          <a:spcPts val="0"/>
                        </a:spcAft>
                      </a:pPr>
                      <a:r>
                        <a:rPr lang="en-GB" sz="1000">
                          <a:effectLst/>
                        </a:rPr>
                        <a:t>      Legal requirements to involve a notary </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ts val="1200"/>
                        </a:lnSpc>
                        <a:spcAft>
                          <a:spcPts val="0"/>
                        </a:spcAft>
                      </a:pPr>
                      <a:r>
                        <a:rPr lang="en-GB" sz="1000">
                          <a:effectLst/>
                        </a:rPr>
                        <a:t>4</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490316703"/>
                  </a:ext>
                </a:extLst>
              </a:tr>
              <a:tr h="190500">
                <a:tc>
                  <a:txBody>
                    <a:bodyPr/>
                    <a:lstStyle/>
                    <a:p>
                      <a:pPr>
                        <a:lnSpc>
                          <a:spcPts val="1200"/>
                        </a:lnSpc>
                        <a:spcAft>
                          <a:spcPts val="0"/>
                        </a:spcAft>
                      </a:pPr>
                      <a:r>
                        <a:rPr lang="en-GB" sz="1000">
                          <a:effectLst/>
                        </a:rPr>
                        <a:t>      Legal Initial Capital Requirements</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ts val="1200"/>
                        </a:lnSpc>
                        <a:spcAft>
                          <a:spcPts val="0"/>
                        </a:spcAft>
                      </a:pPr>
                      <a:r>
                        <a:rPr lang="en-GB" sz="1000">
                          <a:effectLst/>
                        </a:rPr>
                        <a:t>3</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095284327"/>
                  </a:ext>
                </a:extLst>
              </a:tr>
              <a:tr h="190500">
                <a:tc>
                  <a:txBody>
                    <a:bodyPr/>
                    <a:lstStyle/>
                    <a:p>
                      <a:pPr>
                        <a:lnSpc>
                          <a:spcPts val="1200"/>
                        </a:lnSpc>
                        <a:spcAft>
                          <a:spcPts val="0"/>
                        </a:spcAft>
                      </a:pPr>
                      <a:r>
                        <a:rPr lang="en-GB" sz="1000">
                          <a:effectLst/>
                        </a:rPr>
                        <a:t>      Specific requirements related to energy sector </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ts val="1200"/>
                        </a:lnSpc>
                        <a:spcAft>
                          <a:spcPts val="0"/>
                        </a:spcAft>
                      </a:pPr>
                      <a:r>
                        <a:rPr lang="en-GB" sz="1000" dirty="0">
                          <a:effectLst/>
                        </a:rPr>
                        <a:t>3</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825962159"/>
                  </a:ext>
                </a:extLst>
              </a:tr>
            </a:tbl>
          </a:graphicData>
        </a:graphic>
      </p:graphicFrame>
    </p:spTree>
    <p:extLst>
      <p:ext uri="{BB962C8B-B14F-4D97-AF65-F5344CB8AC3E}">
        <p14:creationId xmlns:p14="http://schemas.microsoft.com/office/powerpoint/2010/main" val="1474746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a:t>
            </a:r>
          </a:p>
        </p:txBody>
      </p:sp>
      <p:graphicFrame>
        <p:nvGraphicFramePr>
          <p:cNvPr id="5" name="Content Placeholder 4">
            <a:extLst>
              <a:ext uri="{FF2B5EF4-FFF2-40B4-BE49-F238E27FC236}">
                <a16:creationId xmlns:a16="http://schemas.microsoft.com/office/drawing/2014/main" id="{A06B8E60-B3A3-F445-B188-C067DC2D9B29}"/>
              </a:ext>
            </a:extLst>
          </p:cNvPr>
          <p:cNvGraphicFramePr>
            <a:graphicFrameLocks noGrp="1"/>
          </p:cNvGraphicFramePr>
          <p:nvPr>
            <p:ph idx="1"/>
            <p:extLst>
              <p:ext uri="{D42A27DB-BD31-4B8C-83A1-F6EECF244321}">
                <p14:modId xmlns:p14="http://schemas.microsoft.com/office/powerpoint/2010/main" val="3087253023"/>
              </p:ext>
            </p:extLst>
          </p:nvPr>
        </p:nvGraphicFramePr>
        <p:xfrm>
          <a:off x="1776412" y="1731962"/>
          <a:ext cx="5591175" cy="2546350"/>
        </p:xfrm>
        <a:graphic>
          <a:graphicData uri="http://schemas.openxmlformats.org/drawingml/2006/table">
            <a:tbl>
              <a:tblPr firstRow="1" firstCol="1" bandRow="1">
                <a:tableStyleId>{5C22544A-7EE6-4342-B048-85BDC9FD1C3A}</a:tableStyleId>
              </a:tblPr>
              <a:tblGrid>
                <a:gridCol w="4874260">
                  <a:extLst>
                    <a:ext uri="{9D8B030D-6E8A-4147-A177-3AD203B41FA5}">
                      <a16:colId xmlns:a16="http://schemas.microsoft.com/office/drawing/2014/main" val="905135296"/>
                    </a:ext>
                  </a:extLst>
                </a:gridCol>
                <a:gridCol w="716915">
                  <a:extLst>
                    <a:ext uri="{9D8B030D-6E8A-4147-A177-3AD203B41FA5}">
                      <a16:colId xmlns:a16="http://schemas.microsoft.com/office/drawing/2014/main" val="3650663790"/>
                    </a:ext>
                  </a:extLst>
                </a:gridCol>
              </a:tblGrid>
              <a:tr h="406400">
                <a:tc>
                  <a:txBody>
                    <a:bodyPr/>
                    <a:lstStyle/>
                    <a:p>
                      <a:pPr>
                        <a:lnSpc>
                          <a:spcPts val="1200"/>
                        </a:lnSpc>
                        <a:spcAft>
                          <a:spcPts val="0"/>
                        </a:spcAft>
                      </a:pPr>
                      <a:r>
                        <a:rPr lang="en-GB" sz="1200" dirty="0">
                          <a:effectLst/>
                        </a:rPr>
                        <a:t>Policy Suggestions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ts val="1200"/>
                        </a:lnSpc>
                        <a:spcAft>
                          <a:spcPts val="0"/>
                        </a:spcAft>
                      </a:pPr>
                      <a:r>
                        <a:rPr lang="en-GB" sz="1000">
                          <a:effectLst/>
                        </a:rPr>
                        <a:t>Times mentioned</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413207155"/>
                  </a:ext>
                </a:extLst>
              </a:tr>
              <a:tr h="425450">
                <a:tc>
                  <a:txBody>
                    <a:bodyPr/>
                    <a:lstStyle/>
                    <a:p>
                      <a:pPr>
                        <a:lnSpc>
                          <a:spcPts val="1200"/>
                        </a:lnSpc>
                        <a:spcAft>
                          <a:spcPts val="0"/>
                        </a:spcAft>
                      </a:pPr>
                      <a:r>
                        <a:rPr lang="en-GB" sz="1000">
                          <a:effectLst/>
                        </a:rPr>
                        <a:t>What could the government do to promote new venture creation in Italy?</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ts val="1200"/>
                        </a:lnSpc>
                        <a:spcAft>
                          <a:spcPts val="0"/>
                        </a:spcAft>
                      </a:pPr>
                      <a:r>
                        <a:rPr lang="en-GB" sz="1000">
                          <a:effectLst/>
                        </a:rPr>
                        <a:t>99</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35408274"/>
                  </a:ext>
                </a:extLst>
              </a:tr>
              <a:tr h="190500">
                <a:tc>
                  <a:txBody>
                    <a:bodyPr/>
                    <a:lstStyle/>
                    <a:p>
                      <a:pPr>
                        <a:lnSpc>
                          <a:spcPts val="1200"/>
                        </a:lnSpc>
                        <a:spcAft>
                          <a:spcPts val="0"/>
                        </a:spcAft>
                      </a:pPr>
                      <a:r>
                        <a:rPr lang="en-US" sz="1000">
                          <a:effectLst/>
                        </a:rPr>
                        <a:t>      Reduce bureaucracy </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ts val="1200"/>
                        </a:lnSpc>
                        <a:spcAft>
                          <a:spcPts val="0"/>
                        </a:spcAft>
                      </a:pPr>
                      <a:r>
                        <a:rPr lang="en-US" sz="1000">
                          <a:effectLst/>
                        </a:rPr>
                        <a:t>21</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885146853"/>
                  </a:ext>
                </a:extLst>
              </a:tr>
              <a:tr h="190500">
                <a:tc>
                  <a:txBody>
                    <a:bodyPr/>
                    <a:lstStyle/>
                    <a:p>
                      <a:pPr>
                        <a:lnSpc>
                          <a:spcPts val="1200"/>
                        </a:lnSpc>
                        <a:spcAft>
                          <a:spcPts val="0"/>
                        </a:spcAft>
                      </a:pPr>
                      <a:r>
                        <a:rPr lang="en-US" sz="1000">
                          <a:effectLst/>
                        </a:rPr>
                        <a:t>      Facilitate financing for small businesses </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ts val="1200"/>
                        </a:lnSpc>
                        <a:spcAft>
                          <a:spcPts val="0"/>
                        </a:spcAft>
                      </a:pPr>
                      <a:r>
                        <a:rPr lang="en-US" sz="1000">
                          <a:effectLst/>
                        </a:rPr>
                        <a:t>16</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71235896"/>
                  </a:ext>
                </a:extLst>
              </a:tr>
              <a:tr h="190500">
                <a:tc>
                  <a:txBody>
                    <a:bodyPr/>
                    <a:lstStyle/>
                    <a:p>
                      <a:pPr>
                        <a:lnSpc>
                          <a:spcPts val="1200"/>
                        </a:lnSpc>
                        <a:spcAft>
                          <a:spcPts val="0"/>
                        </a:spcAft>
                      </a:pPr>
                      <a:r>
                        <a:rPr lang="en-US" sz="1000">
                          <a:effectLst/>
                        </a:rPr>
                        <a:t>      Reduce time and difficulty of bureaucracy through online procedure </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ts val="1200"/>
                        </a:lnSpc>
                        <a:spcAft>
                          <a:spcPts val="0"/>
                        </a:spcAft>
                      </a:pPr>
                      <a:r>
                        <a:rPr lang="en-US" sz="1000">
                          <a:effectLst/>
                        </a:rPr>
                        <a:t>7</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53175710"/>
                  </a:ext>
                </a:extLst>
              </a:tr>
              <a:tr h="190500">
                <a:tc>
                  <a:txBody>
                    <a:bodyPr/>
                    <a:lstStyle/>
                    <a:p>
                      <a:pPr>
                        <a:lnSpc>
                          <a:spcPts val="1200"/>
                        </a:lnSpc>
                        <a:spcAft>
                          <a:spcPts val="0"/>
                        </a:spcAft>
                      </a:pPr>
                      <a:r>
                        <a:rPr lang="en-US" sz="1000">
                          <a:effectLst/>
                        </a:rPr>
                        <a:t>      Provide better information about how to start a business </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ts val="1200"/>
                        </a:lnSpc>
                        <a:spcAft>
                          <a:spcPts val="0"/>
                        </a:spcAft>
                      </a:pPr>
                      <a:r>
                        <a:rPr lang="en-US" sz="1000">
                          <a:effectLst/>
                        </a:rPr>
                        <a:t>7</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54504186"/>
                  </a:ext>
                </a:extLst>
              </a:tr>
              <a:tr h="190500">
                <a:tc>
                  <a:txBody>
                    <a:bodyPr/>
                    <a:lstStyle/>
                    <a:p>
                      <a:pPr>
                        <a:lnSpc>
                          <a:spcPts val="1200"/>
                        </a:lnSpc>
                        <a:spcAft>
                          <a:spcPts val="0"/>
                        </a:spcAft>
                      </a:pPr>
                      <a:r>
                        <a:rPr lang="en-US" sz="1000">
                          <a:effectLst/>
                        </a:rPr>
                        <a:t>      Provide better training to people for starting businesses </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ts val="1200"/>
                        </a:lnSpc>
                        <a:spcAft>
                          <a:spcPts val="0"/>
                        </a:spcAft>
                      </a:pPr>
                      <a:r>
                        <a:rPr lang="en-US" sz="1000">
                          <a:effectLst/>
                        </a:rPr>
                        <a:t>6</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82815685"/>
                  </a:ext>
                </a:extLst>
              </a:tr>
              <a:tr h="190500">
                <a:tc>
                  <a:txBody>
                    <a:bodyPr/>
                    <a:lstStyle/>
                    <a:p>
                      <a:pPr>
                        <a:lnSpc>
                          <a:spcPts val="1200"/>
                        </a:lnSpc>
                        <a:spcAft>
                          <a:spcPts val="0"/>
                        </a:spcAft>
                      </a:pPr>
                      <a:r>
                        <a:rPr lang="en-US" sz="1000">
                          <a:effectLst/>
                        </a:rPr>
                        <a:t>      Reduce tax rates for small businesses </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ts val="1200"/>
                        </a:lnSpc>
                        <a:spcAft>
                          <a:spcPts val="0"/>
                        </a:spcAft>
                      </a:pPr>
                      <a:r>
                        <a:rPr lang="en-US" sz="1000">
                          <a:effectLst/>
                        </a:rPr>
                        <a:t>5</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643180886"/>
                  </a:ext>
                </a:extLst>
              </a:tr>
              <a:tr h="190500">
                <a:tc>
                  <a:txBody>
                    <a:bodyPr/>
                    <a:lstStyle/>
                    <a:p>
                      <a:pPr>
                        <a:lnSpc>
                          <a:spcPts val="1200"/>
                        </a:lnSpc>
                        <a:spcAft>
                          <a:spcPts val="0"/>
                        </a:spcAft>
                      </a:pPr>
                      <a:r>
                        <a:rPr lang="en-US" sz="1000">
                          <a:effectLst/>
                        </a:rPr>
                        <a:t>      Provide guidance </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ts val="1200"/>
                        </a:lnSpc>
                        <a:spcAft>
                          <a:spcPts val="0"/>
                        </a:spcAft>
                      </a:pPr>
                      <a:r>
                        <a:rPr lang="en-US" sz="1000">
                          <a:effectLst/>
                        </a:rPr>
                        <a:t>4</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26503089"/>
                  </a:ext>
                </a:extLst>
              </a:tr>
              <a:tr h="190500">
                <a:tc>
                  <a:txBody>
                    <a:bodyPr/>
                    <a:lstStyle/>
                    <a:p>
                      <a:pPr>
                        <a:lnSpc>
                          <a:spcPts val="1200"/>
                        </a:lnSpc>
                        <a:spcAft>
                          <a:spcPts val="0"/>
                        </a:spcAft>
                      </a:pPr>
                      <a:r>
                        <a:rPr lang="en-US" sz="1000">
                          <a:effectLst/>
                        </a:rPr>
                        <a:t>      Provide incentives for hiring people </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ts val="1200"/>
                        </a:lnSpc>
                        <a:spcAft>
                          <a:spcPts val="0"/>
                        </a:spcAft>
                      </a:pPr>
                      <a:r>
                        <a:rPr lang="en-US" sz="1000">
                          <a:effectLst/>
                        </a:rPr>
                        <a:t>4</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41382607"/>
                  </a:ext>
                </a:extLst>
              </a:tr>
              <a:tr h="190500">
                <a:tc>
                  <a:txBody>
                    <a:bodyPr/>
                    <a:lstStyle/>
                    <a:p>
                      <a:pPr>
                        <a:lnSpc>
                          <a:spcPts val="1200"/>
                        </a:lnSpc>
                        <a:spcAft>
                          <a:spcPts val="0"/>
                        </a:spcAft>
                      </a:pPr>
                      <a:r>
                        <a:rPr lang="en-US" sz="1000">
                          <a:effectLst/>
                        </a:rPr>
                        <a:t>      Avoid constant policy changes </a:t>
                      </a:r>
                      <a:endParaRPr lang="en-US" sz="10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ts val="1200"/>
                        </a:lnSpc>
                        <a:spcAft>
                          <a:spcPts val="0"/>
                        </a:spcAft>
                      </a:pPr>
                      <a:r>
                        <a:rPr lang="en-US" sz="1000" dirty="0">
                          <a:effectLst/>
                        </a:rPr>
                        <a:t>3</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38386012"/>
                  </a:ext>
                </a:extLst>
              </a:tr>
            </a:tbl>
          </a:graphicData>
        </a:graphic>
      </p:graphicFrame>
    </p:spTree>
    <p:extLst>
      <p:ext uri="{BB962C8B-B14F-4D97-AF65-F5344CB8AC3E}">
        <p14:creationId xmlns:p14="http://schemas.microsoft.com/office/powerpoint/2010/main" val="3705023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el 1"/>
          <p:cNvSpPr>
            <a:spLocks noGrp="1"/>
          </p:cNvSpPr>
          <p:nvPr>
            <p:ph type="title"/>
          </p:nvPr>
        </p:nvSpPr>
        <p:spPr>
          <a:xfrm>
            <a:off x="881063" y="966788"/>
            <a:ext cx="7040562" cy="1500187"/>
          </a:xfrm>
        </p:spPr>
        <p:txBody>
          <a:bodyPr anchor="ctr"/>
          <a:lstStyle/>
          <a:p>
            <a:r>
              <a:rPr lang="nl-NL" altLang="en-US" dirty="0"/>
              <a:t>Diagnosis</a:t>
            </a:r>
          </a:p>
        </p:txBody>
      </p:sp>
      <p:sp>
        <p:nvSpPr>
          <p:cNvPr id="10242" name="Tijdelijke aanduiding voor inhoud 2"/>
          <p:cNvSpPr>
            <a:spLocks noGrp="1"/>
          </p:cNvSpPr>
          <p:nvPr>
            <p:ph idx="1"/>
          </p:nvPr>
        </p:nvSpPr>
        <p:spPr>
          <a:xfrm>
            <a:off x="881063" y="2093844"/>
            <a:ext cx="7040562" cy="2000608"/>
          </a:xfrm>
        </p:spPr>
        <p:txBody>
          <a:bodyPr/>
          <a:lstStyle/>
          <a:p>
            <a:r>
              <a:rPr lang="nl-NL" altLang="en-US" sz="2000" dirty="0" err="1"/>
              <a:t>Regulatory</a:t>
            </a:r>
            <a:r>
              <a:rPr lang="nl-NL" altLang="en-US" sz="2000" dirty="0"/>
              <a:t> </a:t>
            </a:r>
            <a:r>
              <a:rPr lang="nl-NL" altLang="en-US" sz="2000" dirty="0" err="1"/>
              <a:t>uncertainty</a:t>
            </a:r>
            <a:r>
              <a:rPr lang="nl-NL" altLang="en-US" sz="2000" dirty="0"/>
              <a:t> </a:t>
            </a:r>
            <a:r>
              <a:rPr lang="nl-NL" altLang="en-US" sz="2000" dirty="0" err="1"/>
              <a:t>creates</a:t>
            </a:r>
            <a:r>
              <a:rPr lang="nl-NL" altLang="en-US" sz="2000" dirty="0"/>
              <a:t> sclerosis</a:t>
            </a:r>
          </a:p>
          <a:p>
            <a:r>
              <a:rPr lang="nl-NL" altLang="en-US" sz="2000" dirty="0" err="1"/>
              <a:t>SMEs</a:t>
            </a:r>
            <a:r>
              <a:rPr lang="nl-NL" altLang="en-US" sz="2000" dirty="0"/>
              <a:t> </a:t>
            </a:r>
            <a:r>
              <a:rPr lang="nl-NL" altLang="en-US" sz="2000" dirty="0" err="1"/>
              <a:t>and</a:t>
            </a:r>
            <a:r>
              <a:rPr lang="nl-NL" altLang="en-US" sz="2000" dirty="0"/>
              <a:t> </a:t>
            </a:r>
            <a:r>
              <a:rPr lang="nl-NL" altLang="en-US" sz="2000" dirty="0" err="1"/>
              <a:t>self-employment</a:t>
            </a:r>
            <a:r>
              <a:rPr lang="nl-NL" altLang="en-US" sz="2000" dirty="0"/>
              <a:t> high, but entry/exit low</a:t>
            </a:r>
          </a:p>
          <a:p>
            <a:r>
              <a:rPr lang="nl-NL" altLang="en-US" sz="2000" dirty="0" err="1"/>
              <a:t>Fear</a:t>
            </a:r>
            <a:r>
              <a:rPr lang="nl-NL" altLang="en-US" sz="2000" dirty="0"/>
              <a:t> of failure </a:t>
            </a:r>
            <a:r>
              <a:rPr lang="nl-NL" altLang="en-US" sz="2000" dirty="0" err="1"/>
              <a:t>and</a:t>
            </a:r>
            <a:r>
              <a:rPr lang="nl-NL" altLang="en-US" sz="2000" dirty="0"/>
              <a:t> </a:t>
            </a:r>
            <a:r>
              <a:rPr lang="nl-NL" altLang="en-US" sz="2000" dirty="0" err="1"/>
              <a:t>lack</a:t>
            </a:r>
            <a:r>
              <a:rPr lang="nl-NL" altLang="en-US" sz="2000" dirty="0"/>
              <a:t> of </a:t>
            </a:r>
            <a:r>
              <a:rPr lang="nl-NL" altLang="en-US" sz="2000" dirty="0" err="1"/>
              <a:t>opportunities</a:t>
            </a:r>
            <a:endParaRPr lang="nl-NL" altLang="en-US" sz="2000" dirty="0"/>
          </a:p>
          <a:p>
            <a:r>
              <a:rPr lang="nl-NL" altLang="en-US" sz="2000" dirty="0" err="1"/>
              <a:t>Emphasis</a:t>
            </a:r>
            <a:r>
              <a:rPr lang="nl-NL" altLang="en-US" sz="2000" dirty="0"/>
              <a:t> on </a:t>
            </a:r>
            <a:r>
              <a:rPr lang="nl-NL" altLang="en-US" sz="2000" dirty="0" err="1"/>
              <a:t>knowledge</a:t>
            </a:r>
            <a:r>
              <a:rPr lang="nl-NL" altLang="en-US" sz="2000" dirty="0"/>
              <a:t> </a:t>
            </a:r>
            <a:r>
              <a:rPr lang="nl-NL" altLang="en-US" sz="2000" dirty="0" err="1"/>
              <a:t>absorption</a:t>
            </a:r>
            <a:r>
              <a:rPr lang="nl-NL" altLang="en-US" sz="2000" dirty="0"/>
              <a:t> </a:t>
            </a:r>
            <a:r>
              <a:rPr lang="nl-NL" altLang="en-US" sz="2000" dirty="0" err="1"/>
              <a:t>not</a:t>
            </a:r>
            <a:r>
              <a:rPr lang="nl-NL" altLang="en-US" sz="2000" dirty="0"/>
              <a:t> </a:t>
            </a:r>
            <a:r>
              <a:rPr lang="nl-NL" altLang="en-US" sz="2000" dirty="0" err="1"/>
              <a:t>experimentation</a:t>
            </a:r>
            <a:endParaRPr lang="nl-NL" altLang="en-US" sz="2000" dirty="0"/>
          </a:p>
          <a:p>
            <a:r>
              <a:rPr lang="nl-NL" altLang="en-US" sz="2000" dirty="0"/>
              <a:t>Human </a:t>
            </a:r>
            <a:r>
              <a:rPr lang="nl-NL" altLang="en-US" sz="2000" dirty="0" err="1"/>
              <a:t>capital</a:t>
            </a:r>
            <a:r>
              <a:rPr lang="nl-NL" altLang="en-US" sz="2000" dirty="0"/>
              <a:t> level high but </a:t>
            </a:r>
            <a:r>
              <a:rPr lang="nl-NL" altLang="en-US" sz="2000" dirty="0" err="1"/>
              <a:t>formalized</a:t>
            </a:r>
            <a:endParaRPr lang="nl-NL" altLang="en-US" sz="2000" dirty="0"/>
          </a:p>
        </p:txBody>
      </p:sp>
    </p:spTree>
    <p:extLst>
      <p:ext uri="{BB962C8B-B14F-4D97-AF65-F5344CB8AC3E}">
        <p14:creationId xmlns:p14="http://schemas.microsoft.com/office/powerpoint/2010/main" val="263332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el 1"/>
          <p:cNvSpPr>
            <a:spLocks noGrp="1"/>
          </p:cNvSpPr>
          <p:nvPr>
            <p:ph type="title"/>
          </p:nvPr>
        </p:nvSpPr>
        <p:spPr>
          <a:xfrm>
            <a:off x="881063" y="966788"/>
            <a:ext cx="7040562" cy="1500187"/>
          </a:xfrm>
        </p:spPr>
        <p:txBody>
          <a:bodyPr anchor="ctr"/>
          <a:lstStyle/>
          <a:p>
            <a:r>
              <a:rPr lang="nl-NL" altLang="en-US" dirty="0" err="1"/>
              <a:t>Treatments</a:t>
            </a:r>
            <a:endParaRPr lang="nl-NL" altLang="en-US" dirty="0"/>
          </a:p>
        </p:txBody>
      </p:sp>
      <p:sp>
        <p:nvSpPr>
          <p:cNvPr id="10242" name="Tijdelijke aanduiding voor inhoud 2"/>
          <p:cNvSpPr>
            <a:spLocks noGrp="1"/>
          </p:cNvSpPr>
          <p:nvPr>
            <p:ph idx="1"/>
          </p:nvPr>
        </p:nvSpPr>
        <p:spPr>
          <a:xfrm>
            <a:off x="881063" y="2813338"/>
            <a:ext cx="7040562" cy="1281113"/>
          </a:xfrm>
        </p:spPr>
        <p:txBody>
          <a:bodyPr/>
          <a:lstStyle/>
          <a:p>
            <a:endParaRPr lang="nl-NL" altLang="en-US" dirty="0"/>
          </a:p>
        </p:txBody>
      </p:sp>
    </p:spTree>
    <p:extLst>
      <p:ext uri="{BB962C8B-B14F-4D97-AF65-F5344CB8AC3E}">
        <p14:creationId xmlns:p14="http://schemas.microsoft.com/office/powerpoint/2010/main" val="1698435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Proposal 1:</a:t>
            </a:r>
            <a:br>
              <a:rPr lang="en-US" sz="2400" dirty="0"/>
            </a:br>
            <a:r>
              <a:rPr lang="en-US" sz="2400" dirty="0"/>
              <a:t>Stable and Effective Judiciary</a:t>
            </a:r>
          </a:p>
        </p:txBody>
      </p:sp>
      <p:graphicFrame>
        <p:nvGraphicFramePr>
          <p:cNvPr id="14" name="Content Placeholder 13">
            <a:extLst>
              <a:ext uri="{FF2B5EF4-FFF2-40B4-BE49-F238E27FC236}">
                <a16:creationId xmlns:a16="http://schemas.microsoft.com/office/drawing/2014/main" id="{ADFB83BF-3985-BD4D-AC8B-0DD906AE3523}"/>
              </a:ext>
            </a:extLst>
          </p:cNvPr>
          <p:cNvGraphicFramePr>
            <a:graphicFrameLocks noGrp="1"/>
          </p:cNvGraphicFramePr>
          <p:nvPr>
            <p:ph idx="1"/>
            <p:extLst>
              <p:ext uri="{D42A27DB-BD31-4B8C-83A1-F6EECF244321}">
                <p14:modId xmlns:p14="http://schemas.microsoft.com/office/powerpoint/2010/main" val="1561988271"/>
              </p:ext>
            </p:extLst>
          </p:nvPr>
        </p:nvGraphicFramePr>
        <p:xfrm>
          <a:off x="457200" y="2547937"/>
          <a:ext cx="8229599" cy="1371600"/>
        </p:xfrm>
        <a:graphic>
          <a:graphicData uri="http://schemas.openxmlformats.org/drawingml/2006/table">
            <a:tbl>
              <a:tblPr firstCol="1">
                <a:tableStyleId>{5C22544A-7EE6-4342-B048-85BDC9FD1C3A}</a:tableStyleId>
              </a:tblPr>
              <a:tblGrid>
                <a:gridCol w="319372">
                  <a:extLst>
                    <a:ext uri="{9D8B030D-6E8A-4147-A177-3AD203B41FA5}">
                      <a16:colId xmlns:a16="http://schemas.microsoft.com/office/drawing/2014/main" val="1142098860"/>
                    </a:ext>
                  </a:extLst>
                </a:gridCol>
                <a:gridCol w="594295">
                  <a:extLst>
                    <a:ext uri="{9D8B030D-6E8A-4147-A177-3AD203B41FA5}">
                      <a16:colId xmlns:a16="http://schemas.microsoft.com/office/drawing/2014/main" val="1625231192"/>
                    </a:ext>
                  </a:extLst>
                </a:gridCol>
                <a:gridCol w="1045369">
                  <a:extLst>
                    <a:ext uri="{9D8B030D-6E8A-4147-A177-3AD203B41FA5}">
                      <a16:colId xmlns:a16="http://schemas.microsoft.com/office/drawing/2014/main" val="642532936"/>
                    </a:ext>
                  </a:extLst>
                </a:gridCol>
                <a:gridCol w="1738439">
                  <a:extLst>
                    <a:ext uri="{9D8B030D-6E8A-4147-A177-3AD203B41FA5}">
                      <a16:colId xmlns:a16="http://schemas.microsoft.com/office/drawing/2014/main" val="1289530023"/>
                    </a:ext>
                  </a:extLst>
                </a:gridCol>
                <a:gridCol w="2624121">
                  <a:extLst>
                    <a:ext uri="{9D8B030D-6E8A-4147-A177-3AD203B41FA5}">
                      <a16:colId xmlns:a16="http://schemas.microsoft.com/office/drawing/2014/main" val="4102534456"/>
                    </a:ext>
                  </a:extLst>
                </a:gridCol>
                <a:gridCol w="1908003">
                  <a:extLst>
                    <a:ext uri="{9D8B030D-6E8A-4147-A177-3AD203B41FA5}">
                      <a16:colId xmlns:a16="http://schemas.microsoft.com/office/drawing/2014/main" val="3059507995"/>
                    </a:ext>
                  </a:extLst>
                </a:gridCol>
              </a:tblGrid>
              <a:tr h="847608">
                <a:tc>
                  <a:txBody>
                    <a:bodyPr/>
                    <a:lstStyle/>
                    <a:p>
                      <a:pPr algn="ctr">
                        <a:lnSpc>
                          <a:spcPts val="1200"/>
                        </a:lnSpc>
                        <a:spcAft>
                          <a:spcPts val="0"/>
                        </a:spcAft>
                      </a:pPr>
                      <a:r>
                        <a:rPr lang="en-GB" sz="700">
                          <a:effectLst/>
                        </a:rPr>
                        <a:t>1</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nchor="ctr"/>
                </a:tc>
                <a:tc>
                  <a:txBody>
                    <a:bodyPr/>
                    <a:lstStyle/>
                    <a:p>
                      <a:pPr algn="ctr">
                        <a:lnSpc>
                          <a:spcPts val="1200"/>
                        </a:lnSpc>
                        <a:spcAft>
                          <a:spcPts val="0"/>
                        </a:spcAft>
                      </a:pPr>
                      <a:r>
                        <a:rPr lang="en-GB" sz="700">
                          <a:effectLst/>
                        </a:rPr>
                        <a:t>3.1.2</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nchor="ctr"/>
                </a:tc>
                <a:tc>
                  <a:txBody>
                    <a:bodyPr/>
                    <a:lstStyle/>
                    <a:p>
                      <a:pPr>
                        <a:lnSpc>
                          <a:spcPct val="150000"/>
                        </a:lnSpc>
                        <a:spcAft>
                          <a:spcPts val="0"/>
                        </a:spcAft>
                      </a:pPr>
                      <a:r>
                        <a:rPr lang="en-GB" sz="1400" dirty="0">
                          <a:effectLst/>
                        </a:rPr>
                        <a:t>The Rule of Law</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1000" dirty="0">
                          <a:effectLst/>
                        </a:rPr>
                        <a:t>We propose to further strengthen the current rule of law monitoring and enforcement mechanisms to ratchet up the performance of all Member States on issues related to rule of law, government effectiveness and protection of property rights. </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600">
                          <a:effectLst/>
                        </a:rPr>
                        <a:t>Deficiencies in these factors negatively impact all agents in the entrepreneurial ecosystem and induce people to conduct activities and keep their capital in the shadow economy. Even the poorest EU member countries are higher medium-income countries, and neither the VoC literature nor arguments à la Rodrik (2008) provide any support for the view that these countries can compensate for these deficiencies through other institutional measures. </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marL="24765" indent="-24765">
                        <a:lnSpc>
                          <a:spcPts val="1200"/>
                        </a:lnSpc>
                        <a:spcAft>
                          <a:spcPts val="0"/>
                        </a:spcAft>
                      </a:pPr>
                      <a:r>
                        <a:rPr lang="en-GB" sz="600" dirty="0">
                          <a:effectLst/>
                        </a:rPr>
                        <a:t>It takes too long to settle commercial disputes in civil cases. This creates uncertainty and works in the advantage of large, established and incumbent firms. An entrepreneurial society needs fast, predictable and clear legal proceedings to thrive. A lot has been done, but more is needed still. </a:t>
                      </a:r>
                      <a:endParaRPr lang="en-US" sz="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extLst>
                  <a:ext uri="{0D108BD9-81ED-4DB2-BD59-A6C34878D82A}">
                    <a16:rowId xmlns:a16="http://schemas.microsoft.com/office/drawing/2014/main" val="270017622"/>
                  </a:ext>
                </a:extLst>
              </a:tr>
            </a:tbl>
          </a:graphicData>
        </a:graphic>
      </p:graphicFrame>
    </p:spTree>
    <p:extLst>
      <p:ext uri="{BB962C8B-B14F-4D97-AF65-F5344CB8AC3E}">
        <p14:creationId xmlns:p14="http://schemas.microsoft.com/office/powerpoint/2010/main" val="1948697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Proposal 8 and 10:</a:t>
            </a:r>
            <a:br>
              <a:rPr lang="en-US" sz="2400" dirty="0"/>
            </a:br>
            <a:r>
              <a:rPr lang="en-US" sz="2400" dirty="0"/>
              <a:t>Lower and Predictable Tax Liabilities</a:t>
            </a:r>
          </a:p>
        </p:txBody>
      </p:sp>
      <p:graphicFrame>
        <p:nvGraphicFramePr>
          <p:cNvPr id="10" name="Content Placeholder 9">
            <a:extLst>
              <a:ext uri="{FF2B5EF4-FFF2-40B4-BE49-F238E27FC236}">
                <a16:creationId xmlns:a16="http://schemas.microsoft.com/office/drawing/2014/main" id="{9D26CB58-430A-FF4A-960A-10AEF30F18AF}"/>
              </a:ext>
            </a:extLst>
          </p:cNvPr>
          <p:cNvGraphicFramePr>
            <a:graphicFrameLocks noGrp="1"/>
          </p:cNvGraphicFramePr>
          <p:nvPr>
            <p:ph idx="1"/>
            <p:extLst>
              <p:ext uri="{D42A27DB-BD31-4B8C-83A1-F6EECF244321}">
                <p14:modId xmlns:p14="http://schemas.microsoft.com/office/powerpoint/2010/main" val="451309657"/>
              </p:ext>
            </p:extLst>
          </p:nvPr>
        </p:nvGraphicFramePr>
        <p:xfrm>
          <a:off x="457200" y="1620837"/>
          <a:ext cx="8229599" cy="2240280"/>
        </p:xfrm>
        <a:graphic>
          <a:graphicData uri="http://schemas.openxmlformats.org/drawingml/2006/table">
            <a:tbl>
              <a:tblPr firstCol="1" bandRow="1">
                <a:tableStyleId>{5C22544A-7EE6-4342-B048-85BDC9FD1C3A}</a:tableStyleId>
              </a:tblPr>
              <a:tblGrid>
                <a:gridCol w="319372">
                  <a:extLst>
                    <a:ext uri="{9D8B030D-6E8A-4147-A177-3AD203B41FA5}">
                      <a16:colId xmlns:a16="http://schemas.microsoft.com/office/drawing/2014/main" val="1014400936"/>
                    </a:ext>
                  </a:extLst>
                </a:gridCol>
                <a:gridCol w="594295">
                  <a:extLst>
                    <a:ext uri="{9D8B030D-6E8A-4147-A177-3AD203B41FA5}">
                      <a16:colId xmlns:a16="http://schemas.microsoft.com/office/drawing/2014/main" val="560912751"/>
                    </a:ext>
                  </a:extLst>
                </a:gridCol>
                <a:gridCol w="1045369">
                  <a:extLst>
                    <a:ext uri="{9D8B030D-6E8A-4147-A177-3AD203B41FA5}">
                      <a16:colId xmlns:a16="http://schemas.microsoft.com/office/drawing/2014/main" val="3014229995"/>
                    </a:ext>
                  </a:extLst>
                </a:gridCol>
                <a:gridCol w="1738439">
                  <a:extLst>
                    <a:ext uri="{9D8B030D-6E8A-4147-A177-3AD203B41FA5}">
                      <a16:colId xmlns:a16="http://schemas.microsoft.com/office/drawing/2014/main" val="902397991"/>
                    </a:ext>
                  </a:extLst>
                </a:gridCol>
                <a:gridCol w="2624121">
                  <a:extLst>
                    <a:ext uri="{9D8B030D-6E8A-4147-A177-3AD203B41FA5}">
                      <a16:colId xmlns:a16="http://schemas.microsoft.com/office/drawing/2014/main" val="31230039"/>
                    </a:ext>
                  </a:extLst>
                </a:gridCol>
                <a:gridCol w="1908003">
                  <a:extLst>
                    <a:ext uri="{9D8B030D-6E8A-4147-A177-3AD203B41FA5}">
                      <a16:colId xmlns:a16="http://schemas.microsoft.com/office/drawing/2014/main" val="4199364275"/>
                    </a:ext>
                  </a:extLst>
                </a:gridCol>
              </a:tblGrid>
              <a:tr h="847608">
                <a:tc>
                  <a:txBody>
                    <a:bodyPr/>
                    <a:lstStyle/>
                    <a:p>
                      <a:pPr algn="ctr">
                        <a:lnSpc>
                          <a:spcPts val="1200"/>
                        </a:lnSpc>
                        <a:spcAft>
                          <a:spcPts val="0"/>
                        </a:spcAft>
                      </a:pPr>
                      <a:r>
                        <a:rPr lang="en-GB" sz="700">
                          <a:effectLst/>
                        </a:rPr>
                        <a:t>8</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nchor="ctr"/>
                </a:tc>
                <a:tc>
                  <a:txBody>
                    <a:bodyPr/>
                    <a:lstStyle/>
                    <a:p>
                      <a:pPr algn="ctr">
                        <a:lnSpc>
                          <a:spcPts val="1200"/>
                        </a:lnSpc>
                        <a:spcAft>
                          <a:spcPts val="0"/>
                        </a:spcAft>
                      </a:pPr>
                      <a:r>
                        <a:rPr lang="en-GB" sz="700">
                          <a:effectLst/>
                        </a:rPr>
                        <a:t>3.2.4</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nchor="ctr"/>
                </a:tc>
                <a:tc>
                  <a:txBody>
                    <a:bodyPr/>
                    <a:lstStyle/>
                    <a:p>
                      <a:pPr>
                        <a:lnSpc>
                          <a:spcPct val="150000"/>
                        </a:lnSpc>
                        <a:spcAft>
                          <a:spcPts val="0"/>
                        </a:spcAft>
                      </a:pPr>
                      <a:r>
                        <a:rPr lang="en-GB" sz="1400" dirty="0">
                          <a:effectLst/>
                        </a:rPr>
                        <a:t>Taxation of Corporate Income</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1000" dirty="0">
                          <a:effectLst/>
                        </a:rPr>
                        <a:t>The Union should strive to reduce and ideally remove the discrepancies in member countries between statutory and effective corporate income tax rates.</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600">
                          <a:effectLst/>
                        </a:rPr>
                        <a:t>Their removal would create transparency and contribute to levelling the playing field for all firms regardless of their size, age, industry or nationality. Competition among member states is good, but it should be competition on corporate tax rates and not on complex, opaque fiscal deals and schemes. Moreover, when it comes to corporate taxation, member states should treat all firms equally.</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600">
                          <a:effectLst/>
                        </a:rPr>
                        <a:t>This general advice we would give to the Comission and would also apply to Italy. Founders in Italy complain about taxes but more than their level, their complexity and unpredictability makes growing a firm unattractive. </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extLst>
                  <a:ext uri="{0D108BD9-81ED-4DB2-BD59-A6C34878D82A}">
                    <a16:rowId xmlns:a16="http://schemas.microsoft.com/office/drawing/2014/main" val="1028525719"/>
                  </a:ext>
                </a:extLst>
              </a:tr>
              <a:tr h="847608">
                <a:tc>
                  <a:txBody>
                    <a:bodyPr/>
                    <a:lstStyle/>
                    <a:p>
                      <a:pPr algn="ctr">
                        <a:lnSpc>
                          <a:spcPts val="1200"/>
                        </a:lnSpc>
                        <a:spcAft>
                          <a:spcPts val="0"/>
                        </a:spcAft>
                      </a:pPr>
                      <a:r>
                        <a:rPr lang="en-GB" sz="700">
                          <a:effectLst/>
                        </a:rPr>
                        <a:t>10</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nchor="ctr"/>
                </a:tc>
                <a:tc>
                  <a:txBody>
                    <a:bodyPr/>
                    <a:lstStyle/>
                    <a:p>
                      <a:pPr algn="ctr">
                        <a:lnSpc>
                          <a:spcPts val="1200"/>
                        </a:lnSpc>
                        <a:spcAft>
                          <a:spcPts val="0"/>
                        </a:spcAft>
                      </a:pPr>
                      <a:r>
                        <a:rPr lang="en-GB" sz="700">
                          <a:effectLst/>
                        </a:rPr>
                        <a:t>3.2.5</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nchor="ctr"/>
                </a:tc>
                <a:tc>
                  <a:txBody>
                    <a:bodyPr/>
                    <a:lstStyle/>
                    <a:p>
                      <a:pPr>
                        <a:lnSpc>
                          <a:spcPct val="150000"/>
                        </a:lnSpc>
                        <a:spcAft>
                          <a:spcPts val="0"/>
                        </a:spcAft>
                      </a:pPr>
                      <a:r>
                        <a:rPr lang="en-GB" sz="1400" dirty="0">
                          <a:effectLst/>
                        </a:rPr>
                        <a:t>Taxation of Dividends and Capital Gains</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1000" dirty="0">
                          <a:effectLst/>
                        </a:rPr>
                        <a:t>Complexities should be removed when possible. Instead, countries should aim for dividend and capital gains tax rates with few exceptions and few (opaque) concessionary schemes. </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600">
                          <a:effectLst/>
                        </a:rPr>
                        <a:t>Here, the Eastern European countries, such as Poland and Estonia, have exemplary models in which the tax rates are at reasonable levels and the effective tax rate is largely independent of other circumstances. Arguably, the reason for this clarity is that the design of these systems date back no further than 1989. A radical redesign from the ground up is probably not feasible in older member states, but they should nevertheless strive for similar improvements to simplicity and transparency.</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600" dirty="0">
                          <a:effectLst/>
                        </a:rPr>
                        <a:t>See proposal 8. A tax system benefits from an occasional cleaning-up. Simplicity and </a:t>
                      </a:r>
                      <a:r>
                        <a:rPr lang="en-GB" sz="600" dirty="0" err="1">
                          <a:effectLst/>
                        </a:rPr>
                        <a:t>transparancy</a:t>
                      </a:r>
                      <a:r>
                        <a:rPr lang="en-GB" sz="600" dirty="0">
                          <a:effectLst/>
                        </a:rPr>
                        <a:t> should be the goal, not necessarily reducing rates for </a:t>
                      </a:r>
                      <a:r>
                        <a:rPr lang="en-GB" sz="600" dirty="0" err="1">
                          <a:effectLst/>
                        </a:rPr>
                        <a:t>targetted</a:t>
                      </a:r>
                      <a:r>
                        <a:rPr lang="en-GB" sz="600" dirty="0">
                          <a:effectLst/>
                        </a:rPr>
                        <a:t> groups. But at an overall tax pressure of 64% against 40.8% in Europe, Italy should also reduce taxes.</a:t>
                      </a:r>
                      <a:endParaRPr lang="en-US" sz="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extLst>
                  <a:ext uri="{0D108BD9-81ED-4DB2-BD59-A6C34878D82A}">
                    <a16:rowId xmlns:a16="http://schemas.microsoft.com/office/drawing/2014/main" val="385466094"/>
                  </a:ext>
                </a:extLst>
              </a:tr>
            </a:tbl>
          </a:graphicData>
        </a:graphic>
      </p:graphicFrame>
    </p:spTree>
    <p:extLst>
      <p:ext uri="{BB962C8B-B14F-4D97-AF65-F5344CB8AC3E}">
        <p14:creationId xmlns:p14="http://schemas.microsoft.com/office/powerpoint/2010/main" val="3624058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Proposal 14 and 19:</a:t>
            </a:r>
            <a:br>
              <a:rPr lang="en-US" sz="2400" dirty="0"/>
            </a:br>
            <a:r>
              <a:rPr lang="en-US" sz="2400" dirty="0"/>
              <a:t>More Finance for Experimentation</a:t>
            </a:r>
          </a:p>
        </p:txBody>
      </p:sp>
      <p:graphicFrame>
        <p:nvGraphicFramePr>
          <p:cNvPr id="3" name="Content Placeholder 2">
            <a:extLst>
              <a:ext uri="{FF2B5EF4-FFF2-40B4-BE49-F238E27FC236}">
                <a16:creationId xmlns:a16="http://schemas.microsoft.com/office/drawing/2014/main" id="{45066B2B-7978-934B-B45C-C7213B7A0387}"/>
              </a:ext>
            </a:extLst>
          </p:cNvPr>
          <p:cNvGraphicFramePr>
            <a:graphicFrameLocks noGrp="1"/>
          </p:cNvGraphicFramePr>
          <p:nvPr>
            <p:ph idx="1"/>
            <p:extLst>
              <p:ext uri="{D42A27DB-BD31-4B8C-83A1-F6EECF244321}">
                <p14:modId xmlns:p14="http://schemas.microsoft.com/office/powerpoint/2010/main" val="2730549106"/>
              </p:ext>
            </p:extLst>
          </p:nvPr>
        </p:nvGraphicFramePr>
        <p:xfrm>
          <a:off x="457200" y="1481137"/>
          <a:ext cx="8229599" cy="3048000"/>
        </p:xfrm>
        <a:graphic>
          <a:graphicData uri="http://schemas.openxmlformats.org/drawingml/2006/table">
            <a:tbl>
              <a:tblPr firstCol="1" bandRow="1">
                <a:tableStyleId>{5C22544A-7EE6-4342-B048-85BDC9FD1C3A}</a:tableStyleId>
              </a:tblPr>
              <a:tblGrid>
                <a:gridCol w="319372">
                  <a:extLst>
                    <a:ext uri="{9D8B030D-6E8A-4147-A177-3AD203B41FA5}">
                      <a16:colId xmlns:a16="http://schemas.microsoft.com/office/drawing/2014/main" val="3197657110"/>
                    </a:ext>
                  </a:extLst>
                </a:gridCol>
                <a:gridCol w="594295">
                  <a:extLst>
                    <a:ext uri="{9D8B030D-6E8A-4147-A177-3AD203B41FA5}">
                      <a16:colId xmlns:a16="http://schemas.microsoft.com/office/drawing/2014/main" val="397467074"/>
                    </a:ext>
                  </a:extLst>
                </a:gridCol>
                <a:gridCol w="1045369">
                  <a:extLst>
                    <a:ext uri="{9D8B030D-6E8A-4147-A177-3AD203B41FA5}">
                      <a16:colId xmlns:a16="http://schemas.microsoft.com/office/drawing/2014/main" val="2619465408"/>
                    </a:ext>
                  </a:extLst>
                </a:gridCol>
                <a:gridCol w="1738439">
                  <a:extLst>
                    <a:ext uri="{9D8B030D-6E8A-4147-A177-3AD203B41FA5}">
                      <a16:colId xmlns:a16="http://schemas.microsoft.com/office/drawing/2014/main" val="3771450731"/>
                    </a:ext>
                  </a:extLst>
                </a:gridCol>
                <a:gridCol w="2624121">
                  <a:extLst>
                    <a:ext uri="{9D8B030D-6E8A-4147-A177-3AD203B41FA5}">
                      <a16:colId xmlns:a16="http://schemas.microsoft.com/office/drawing/2014/main" val="173121606"/>
                    </a:ext>
                  </a:extLst>
                </a:gridCol>
                <a:gridCol w="1908003">
                  <a:extLst>
                    <a:ext uri="{9D8B030D-6E8A-4147-A177-3AD203B41FA5}">
                      <a16:colId xmlns:a16="http://schemas.microsoft.com/office/drawing/2014/main" val="3099114716"/>
                    </a:ext>
                  </a:extLst>
                </a:gridCol>
              </a:tblGrid>
              <a:tr h="1271413">
                <a:tc>
                  <a:txBody>
                    <a:bodyPr/>
                    <a:lstStyle/>
                    <a:p>
                      <a:pPr algn="ctr">
                        <a:lnSpc>
                          <a:spcPts val="1200"/>
                        </a:lnSpc>
                        <a:spcAft>
                          <a:spcPts val="0"/>
                        </a:spcAft>
                      </a:pPr>
                      <a:r>
                        <a:rPr lang="en-GB" sz="700">
                          <a:effectLst/>
                        </a:rPr>
                        <a:t>14</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nchor="ctr"/>
                </a:tc>
                <a:tc>
                  <a:txBody>
                    <a:bodyPr/>
                    <a:lstStyle/>
                    <a:p>
                      <a:pPr algn="ctr">
                        <a:lnSpc>
                          <a:spcPts val="1200"/>
                        </a:lnSpc>
                        <a:spcAft>
                          <a:spcPts val="0"/>
                        </a:spcAft>
                      </a:pPr>
                      <a:r>
                        <a:rPr lang="en-GB" sz="700">
                          <a:effectLst/>
                        </a:rPr>
                        <a:t>3.3.2</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nchor="ctr"/>
                </a:tc>
                <a:tc>
                  <a:txBody>
                    <a:bodyPr/>
                    <a:lstStyle/>
                    <a:p>
                      <a:pPr>
                        <a:lnSpc>
                          <a:spcPct val="150000"/>
                        </a:lnSpc>
                        <a:spcAft>
                          <a:spcPts val="0"/>
                        </a:spcAft>
                      </a:pPr>
                      <a:r>
                        <a:rPr lang="en-GB" sz="1400" dirty="0">
                          <a:effectLst/>
                        </a:rPr>
                        <a:t>Private Wealth</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1000" dirty="0">
                          <a:effectLst/>
                        </a:rPr>
                        <a:t>Our proposal is that in regions where family ties are strong, there should be institutional arrangements that would promote lending from private funds especially from the family to ventures.</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600">
                          <a:effectLst/>
                        </a:rPr>
                        <a:t>In FIRES-Deliverable 2.2 (Dilli and Westerhuis 2018) it was shown that these cross-national differences in family financing are result of the differences in extent to which individuals feel socially obliged towards their family members, shaped by the strength of family ties. These family ties are result of the historical family arrangements. As a result, the share of family financing is expected to be much higher in regions where traditionally the family group has priority over the individual (strong family ties), common in the Eastern European and the Mediterranean countries context compared to the North Western European countries where the individual and individual values have priority over family (weak family ties).</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600">
                          <a:effectLst/>
                        </a:rPr>
                        <a:t>Italy has a strong family based tradition. This creates opportunities also for financing ventures, especially in their early stages. Italy could consider banking on extended family ties to increase the flow of financial resources into entrepreneurship. The Anglo-Saxon Angel and VC model may be less appropriate in the Italian context. </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extLst>
                  <a:ext uri="{0D108BD9-81ED-4DB2-BD59-A6C34878D82A}">
                    <a16:rowId xmlns:a16="http://schemas.microsoft.com/office/drawing/2014/main" val="3744693173"/>
                  </a:ext>
                </a:extLst>
              </a:tr>
              <a:tr h="1271413">
                <a:tc>
                  <a:txBody>
                    <a:bodyPr/>
                    <a:lstStyle/>
                    <a:p>
                      <a:pPr algn="ctr">
                        <a:lnSpc>
                          <a:spcPts val="1200"/>
                        </a:lnSpc>
                        <a:spcAft>
                          <a:spcPts val="0"/>
                        </a:spcAft>
                      </a:pPr>
                      <a:r>
                        <a:rPr lang="en-GB" sz="700">
                          <a:effectLst/>
                        </a:rPr>
                        <a:t>19</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nchor="ctr"/>
                </a:tc>
                <a:tc>
                  <a:txBody>
                    <a:bodyPr/>
                    <a:lstStyle/>
                    <a:p>
                      <a:pPr algn="ctr">
                        <a:lnSpc>
                          <a:spcPts val="1200"/>
                        </a:lnSpc>
                        <a:spcAft>
                          <a:spcPts val="0"/>
                        </a:spcAft>
                      </a:pPr>
                      <a:r>
                        <a:rPr lang="en-GB" sz="700" dirty="0">
                          <a:effectLst/>
                        </a:rPr>
                        <a:t>3.3.4 </a:t>
                      </a:r>
                      <a:endParaRPr lang="en-US" sz="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nchor="ctr"/>
                </a:tc>
                <a:tc>
                  <a:txBody>
                    <a:bodyPr/>
                    <a:lstStyle/>
                    <a:p>
                      <a:pPr>
                        <a:lnSpc>
                          <a:spcPct val="150000"/>
                        </a:lnSpc>
                        <a:spcAft>
                          <a:spcPts val="0"/>
                        </a:spcAft>
                      </a:pPr>
                      <a:r>
                        <a:rPr lang="en-GB" sz="1400" dirty="0">
                          <a:effectLst/>
                        </a:rPr>
                        <a:t>Banking</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1000" dirty="0">
                          <a:effectLst/>
                        </a:rPr>
                        <a:t>Increase the mandatory equity ratio in banking gradually to 10-15% to have more skin in the game and allow banks to take on more risk responsibly in their lending portfolios. </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600">
                          <a:effectLst/>
                        </a:rPr>
                        <a:t>Given that European banks operated profitably at much higher equity ratios in the past whereas non-European banks continue to do so, this proposal only requires a sound implementation and transition strategy. Gradually building up the equity buffer while at the same time accumulating more publicly guaranteed SME-loans in the portfolio is a balanced approach. Higher required equity buffers will increase the price of credit and some might argue that this will reduce credit and investment in the aggregate. We feel, however, that such price increases will only drive out the marginal investment projects and most of these are currently found in the secondary, speculative investments that Bezemer (2014) deems unproductive.</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600" dirty="0">
                          <a:effectLst/>
                        </a:rPr>
                        <a:t>Italy still has a rather diverse and locally embedded banking system. This can be an asset in the entrepreneurial society, but these small, local banks are increasingly brought under European rules and supervision made for large, system banks. By requiring higher equity in banks, they can justifiably engage in riskier but also in the long run more productive lending. </a:t>
                      </a:r>
                      <a:endParaRPr lang="en-US" sz="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extLst>
                  <a:ext uri="{0D108BD9-81ED-4DB2-BD59-A6C34878D82A}">
                    <a16:rowId xmlns:a16="http://schemas.microsoft.com/office/drawing/2014/main" val="3852078263"/>
                  </a:ext>
                </a:extLst>
              </a:tr>
            </a:tbl>
          </a:graphicData>
        </a:graphic>
      </p:graphicFrame>
    </p:spTree>
    <p:extLst>
      <p:ext uri="{BB962C8B-B14F-4D97-AF65-F5344CB8AC3E}">
        <p14:creationId xmlns:p14="http://schemas.microsoft.com/office/powerpoint/2010/main" val="1663919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Analysis</a:t>
            </a:r>
          </a:p>
        </p:txBody>
      </p:sp>
      <p:sp>
        <p:nvSpPr>
          <p:cNvPr id="3" name="Content Placeholder 2"/>
          <p:cNvSpPr>
            <a:spLocks noGrp="1"/>
          </p:cNvSpPr>
          <p:nvPr>
            <p:ph idx="1"/>
          </p:nvPr>
        </p:nvSpPr>
        <p:spPr>
          <a:xfrm>
            <a:off x="457200" y="1416049"/>
            <a:ext cx="8229600" cy="3234453"/>
          </a:xfrm>
        </p:spPr>
        <p:txBody>
          <a:bodyPr>
            <a:normAutofit fontScale="62500" lnSpcReduction="20000"/>
          </a:bodyPr>
          <a:lstStyle/>
          <a:p>
            <a:pPr marL="514350" indent="-514350">
              <a:buFont typeface="+mj-lt"/>
              <a:buAutoNum type="arabicPeriod"/>
            </a:pPr>
            <a:r>
              <a:rPr lang="en-US" dirty="0"/>
              <a:t>Inclusive, Sustainable and Innovative Growth requires Entrepreneurship</a:t>
            </a:r>
          </a:p>
          <a:p>
            <a:pPr marL="514350" indent="-514350">
              <a:buFont typeface="+mj-lt"/>
              <a:buAutoNum type="arabicPeriod"/>
            </a:pPr>
            <a:r>
              <a:rPr lang="en-US" dirty="0"/>
              <a:t>There is no shortage of ideas, talent and capital in Europe</a:t>
            </a:r>
          </a:p>
          <a:p>
            <a:pPr marL="514350" indent="-514350">
              <a:buFont typeface="+mj-lt"/>
              <a:buAutoNum type="arabicPeriod"/>
            </a:pPr>
            <a:r>
              <a:rPr lang="en-US" dirty="0"/>
              <a:t>Too little currently flows to (productive) entrepreneurial activity</a:t>
            </a:r>
          </a:p>
          <a:p>
            <a:pPr marL="514350" indent="-514350">
              <a:buFont typeface="+mj-lt"/>
              <a:buAutoNum type="arabicPeriod"/>
            </a:pPr>
            <a:r>
              <a:rPr lang="en-US" dirty="0"/>
              <a:t>Institutions protecting creditors, workers and inventors block these flows</a:t>
            </a:r>
          </a:p>
          <a:p>
            <a:pPr marL="514350" indent="-514350">
              <a:buFont typeface="+mj-lt"/>
              <a:buAutoNum type="arabicPeriod"/>
            </a:pPr>
            <a:r>
              <a:rPr lang="en-US" dirty="0"/>
              <a:t>Effective Reform requires a differentiated and historical approach</a:t>
            </a:r>
          </a:p>
          <a:p>
            <a:pPr marL="514350" indent="-514350">
              <a:buFont typeface="+mj-lt"/>
              <a:buAutoNum type="arabicPeriod"/>
            </a:pPr>
            <a:r>
              <a:rPr lang="en-US" dirty="0"/>
              <a:t>Effective Reform should aim to channel more capital, labor and knowledge to entrepreneurial activity</a:t>
            </a:r>
          </a:p>
          <a:p>
            <a:pPr marL="514350" indent="-514350">
              <a:buFont typeface="+mj-lt"/>
              <a:buAutoNum type="arabicPeriod"/>
            </a:pPr>
            <a:r>
              <a:rPr lang="en-US" dirty="0"/>
              <a:t>We know a lot, the challenge is to formulate effective reform proposals based on that knowledge.</a:t>
            </a:r>
          </a:p>
        </p:txBody>
      </p:sp>
    </p:spTree>
    <p:extLst>
      <p:ext uri="{BB962C8B-B14F-4D97-AF65-F5344CB8AC3E}">
        <p14:creationId xmlns:p14="http://schemas.microsoft.com/office/powerpoint/2010/main" val="375812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Proposal 28, 31, 32 and 35:</a:t>
            </a:r>
            <a:br>
              <a:rPr lang="en-US" sz="2400" dirty="0"/>
            </a:br>
            <a:r>
              <a:rPr lang="en-US" sz="2400" dirty="0"/>
              <a:t>Mobile </a:t>
            </a:r>
            <a:r>
              <a:rPr lang="en-US" sz="2400" dirty="0" err="1"/>
              <a:t>Labour</a:t>
            </a:r>
            <a:r>
              <a:rPr lang="en-US" sz="2400" dirty="0"/>
              <a:t> Force</a:t>
            </a:r>
          </a:p>
        </p:txBody>
      </p:sp>
      <p:graphicFrame>
        <p:nvGraphicFramePr>
          <p:cNvPr id="3" name="Content Placeholder 2">
            <a:extLst>
              <a:ext uri="{FF2B5EF4-FFF2-40B4-BE49-F238E27FC236}">
                <a16:creationId xmlns:a16="http://schemas.microsoft.com/office/drawing/2014/main" id="{7DCC13D1-7FEE-6A44-A590-E8E2FAF04298}"/>
              </a:ext>
            </a:extLst>
          </p:cNvPr>
          <p:cNvGraphicFramePr>
            <a:graphicFrameLocks noGrp="1"/>
          </p:cNvGraphicFramePr>
          <p:nvPr>
            <p:ph idx="1"/>
            <p:extLst>
              <p:ext uri="{D42A27DB-BD31-4B8C-83A1-F6EECF244321}">
                <p14:modId xmlns:p14="http://schemas.microsoft.com/office/powerpoint/2010/main" val="3666867315"/>
              </p:ext>
            </p:extLst>
          </p:nvPr>
        </p:nvGraphicFramePr>
        <p:xfrm>
          <a:off x="457200" y="1343025"/>
          <a:ext cx="8229599" cy="2590800"/>
        </p:xfrm>
        <a:graphic>
          <a:graphicData uri="http://schemas.openxmlformats.org/drawingml/2006/table">
            <a:tbl>
              <a:tblPr firstCol="1" bandRow="1">
                <a:tableStyleId>{5C22544A-7EE6-4342-B048-85BDC9FD1C3A}</a:tableStyleId>
              </a:tblPr>
              <a:tblGrid>
                <a:gridCol w="319372">
                  <a:extLst>
                    <a:ext uri="{9D8B030D-6E8A-4147-A177-3AD203B41FA5}">
                      <a16:colId xmlns:a16="http://schemas.microsoft.com/office/drawing/2014/main" val="4069243051"/>
                    </a:ext>
                  </a:extLst>
                </a:gridCol>
                <a:gridCol w="594295">
                  <a:extLst>
                    <a:ext uri="{9D8B030D-6E8A-4147-A177-3AD203B41FA5}">
                      <a16:colId xmlns:a16="http://schemas.microsoft.com/office/drawing/2014/main" val="1444871238"/>
                    </a:ext>
                  </a:extLst>
                </a:gridCol>
                <a:gridCol w="1045369">
                  <a:extLst>
                    <a:ext uri="{9D8B030D-6E8A-4147-A177-3AD203B41FA5}">
                      <a16:colId xmlns:a16="http://schemas.microsoft.com/office/drawing/2014/main" val="733193703"/>
                    </a:ext>
                  </a:extLst>
                </a:gridCol>
                <a:gridCol w="1738439">
                  <a:extLst>
                    <a:ext uri="{9D8B030D-6E8A-4147-A177-3AD203B41FA5}">
                      <a16:colId xmlns:a16="http://schemas.microsoft.com/office/drawing/2014/main" val="3549592091"/>
                    </a:ext>
                  </a:extLst>
                </a:gridCol>
                <a:gridCol w="2624121">
                  <a:extLst>
                    <a:ext uri="{9D8B030D-6E8A-4147-A177-3AD203B41FA5}">
                      <a16:colId xmlns:a16="http://schemas.microsoft.com/office/drawing/2014/main" val="3974348834"/>
                    </a:ext>
                  </a:extLst>
                </a:gridCol>
                <a:gridCol w="1908003">
                  <a:extLst>
                    <a:ext uri="{9D8B030D-6E8A-4147-A177-3AD203B41FA5}">
                      <a16:colId xmlns:a16="http://schemas.microsoft.com/office/drawing/2014/main" val="1179714604"/>
                    </a:ext>
                  </a:extLst>
                </a:gridCol>
              </a:tblGrid>
              <a:tr h="1317958">
                <a:tc>
                  <a:txBody>
                    <a:bodyPr/>
                    <a:lstStyle/>
                    <a:p>
                      <a:pPr algn="ctr">
                        <a:lnSpc>
                          <a:spcPts val="1200"/>
                        </a:lnSpc>
                        <a:spcAft>
                          <a:spcPts val="0"/>
                        </a:spcAft>
                      </a:pPr>
                      <a:r>
                        <a:rPr lang="en-GB" sz="700">
                          <a:effectLst/>
                        </a:rPr>
                        <a:t>28</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nchor="ctr"/>
                </a:tc>
                <a:tc>
                  <a:txBody>
                    <a:bodyPr/>
                    <a:lstStyle/>
                    <a:p>
                      <a:pPr algn="ctr">
                        <a:lnSpc>
                          <a:spcPts val="1200"/>
                        </a:lnSpc>
                        <a:spcAft>
                          <a:spcPts val="0"/>
                        </a:spcAft>
                      </a:pPr>
                      <a:r>
                        <a:rPr lang="en-GB" sz="700">
                          <a:effectLst/>
                        </a:rPr>
                        <a:t>3.4.2</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nchor="ctr"/>
                </a:tc>
                <a:tc>
                  <a:txBody>
                    <a:bodyPr/>
                    <a:lstStyle/>
                    <a:p>
                      <a:pPr>
                        <a:lnSpc>
                          <a:spcPct val="150000"/>
                        </a:lnSpc>
                        <a:spcAft>
                          <a:spcPts val="0"/>
                        </a:spcAft>
                      </a:pPr>
                      <a:r>
                        <a:rPr lang="en-GB" sz="1200" dirty="0">
                          <a:effectLst/>
                        </a:rPr>
                        <a:t>Employment Protection Legislation</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1000" dirty="0">
                          <a:effectLst/>
                        </a:rPr>
                        <a:t>CMEs can provide a model for MMEs, which show more similarities to CMEs in many respects than LMEs.</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600">
                          <a:effectLst/>
                        </a:rPr>
                        <a:t>Less regulation on permanent employment is likely to be linked with high-growth aspirations among entrepreneurs  particularly in the Mediterranean Market Eeconomies (MMEs)  whereas no change is observed in the other institutional constellations. Given that Coordinated Market Economies (CMEs) are shown to perform rather well in innovative entrepreneurial activity, while being characterized by moderately liberal labor market institutions, centralized wage setting institutions and high levels of social security. We therefore conclude that a policy of radical liberalisation following the Liberal Market Economies (LMEs) model is perhaps not the only way.</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600">
                          <a:effectLst/>
                        </a:rPr>
                        <a:t>Italy has already implemented some fundamental reforms in the labour market in recent years. In part this was done under pressure of the financial and eurocrisis and external creditors. The general direction of these reforms was right, but Italy should not forget that of the MMEs it is actually closest to the CMEs and should seek to combine flexibility with social security. </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extLst>
                  <a:ext uri="{0D108BD9-81ED-4DB2-BD59-A6C34878D82A}">
                    <a16:rowId xmlns:a16="http://schemas.microsoft.com/office/drawing/2014/main" val="2644678353"/>
                  </a:ext>
                </a:extLst>
              </a:tr>
              <a:tr h="1130145">
                <a:tc>
                  <a:txBody>
                    <a:bodyPr/>
                    <a:lstStyle/>
                    <a:p>
                      <a:pPr algn="ctr">
                        <a:lnSpc>
                          <a:spcPts val="1200"/>
                        </a:lnSpc>
                        <a:spcAft>
                          <a:spcPts val="0"/>
                        </a:spcAft>
                      </a:pPr>
                      <a:r>
                        <a:rPr lang="en-GB" sz="700">
                          <a:effectLst/>
                        </a:rPr>
                        <a:t>31</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nchor="ctr"/>
                </a:tc>
                <a:tc>
                  <a:txBody>
                    <a:bodyPr/>
                    <a:lstStyle/>
                    <a:p>
                      <a:pPr algn="ctr">
                        <a:lnSpc>
                          <a:spcPts val="1200"/>
                        </a:lnSpc>
                        <a:spcAft>
                          <a:spcPts val="0"/>
                        </a:spcAft>
                      </a:pPr>
                      <a:r>
                        <a:rPr lang="en-GB" sz="700">
                          <a:effectLst/>
                        </a:rPr>
                        <a:t>3.4.3</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nchor="ctr"/>
                </a:tc>
                <a:tc>
                  <a:txBody>
                    <a:bodyPr/>
                    <a:lstStyle/>
                    <a:p>
                      <a:pPr>
                        <a:lnSpc>
                          <a:spcPct val="150000"/>
                        </a:lnSpc>
                        <a:spcAft>
                          <a:spcPts val="0"/>
                        </a:spcAft>
                      </a:pPr>
                      <a:r>
                        <a:rPr lang="en-GB" sz="1200" dirty="0">
                          <a:effectLst/>
                        </a:rPr>
                        <a:t>Employment Protection Legislation</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1000" dirty="0">
                          <a:effectLst/>
                        </a:rPr>
                        <a:t>Establish or strengthen training programs to prepare workers for new occupations</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600">
                          <a:effectLst/>
                        </a:rPr>
                        <a:t>Archanskaia et al. (2017) show that countries with a low rate of substitution between inputs in routine production, will not be able to gain a comparative advantage in high-value products that are intensive in non-routine tasks. As a result, they will end up specializing more and more in routine-intensive products and experience lower wage growth. Geurts and Van Biesebroeck (2016) further show that the pattern of firm-growth in Belgium indicates that young firms under-adjust to good news. As a result, many promising firms scale up too slowly and they might miss out on opportunities in a fast-paced global market.</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600" dirty="0">
                          <a:effectLst/>
                        </a:rPr>
                        <a:t>In a more flexible labour market, more flexible and mobile employees are key. Italy will not be isolated from technological and economic trends and flexibility is needed to engage  opportunities and exit declining jobs, industries and trades. We propose Italy invests in the flexibility of its workforce. </a:t>
                      </a:r>
                      <a:endParaRPr lang="en-US" sz="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extLst>
                  <a:ext uri="{0D108BD9-81ED-4DB2-BD59-A6C34878D82A}">
                    <a16:rowId xmlns:a16="http://schemas.microsoft.com/office/drawing/2014/main" val="2619232598"/>
                  </a:ext>
                </a:extLst>
              </a:tr>
            </a:tbl>
          </a:graphicData>
        </a:graphic>
      </p:graphicFrame>
    </p:spTree>
    <p:extLst>
      <p:ext uri="{BB962C8B-B14F-4D97-AF65-F5344CB8AC3E}">
        <p14:creationId xmlns:p14="http://schemas.microsoft.com/office/powerpoint/2010/main" val="1136202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Proposal 28, 31, 32 and 35:</a:t>
            </a:r>
            <a:br>
              <a:rPr lang="en-US" sz="2400" dirty="0"/>
            </a:br>
            <a:r>
              <a:rPr lang="en-US" sz="2400" dirty="0"/>
              <a:t>Mobile </a:t>
            </a:r>
            <a:r>
              <a:rPr lang="en-US" sz="2400" dirty="0" err="1"/>
              <a:t>Labour</a:t>
            </a:r>
            <a:r>
              <a:rPr lang="en-US" sz="2400" dirty="0"/>
              <a:t> Force</a:t>
            </a:r>
          </a:p>
        </p:txBody>
      </p:sp>
      <p:sp>
        <p:nvSpPr>
          <p:cNvPr id="8" name="Rectangle 1">
            <a:extLst>
              <a:ext uri="{FF2B5EF4-FFF2-40B4-BE49-F238E27FC236}">
                <a16:creationId xmlns:a16="http://schemas.microsoft.com/office/drawing/2014/main" id="{2B54DF3D-BD7E-5642-A6AF-158B2A351D5F}"/>
              </a:ext>
            </a:extLst>
          </p:cNvPr>
          <p:cNvSpPr>
            <a:spLocks noChangeArrowheads="1"/>
          </p:cNvSpPr>
          <p:nvPr/>
        </p:nvSpPr>
        <p:spPr bwMode="auto">
          <a:xfrm>
            <a:off x="457200" y="1633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chemeClr val="tx1"/>
                </a:solidFill>
                <a:effectLst/>
                <a:latin typeface="Calibri" panose="020F0502020204030204" pitchFamily="34" charset="0"/>
                <a:ea typeface="MS Mincho" panose="02020609040205080304" pitchFamily="49" charset="-128"/>
                <a:cs typeface="Times New Roman" panose="02020603050405020304" pitchFamily="18" charset="0"/>
              </a:rPr>
            </a:br>
            <a:endParaRPr kumimoji="0" lang="en-US"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1" name="Content Placeholder 10">
            <a:extLst>
              <a:ext uri="{FF2B5EF4-FFF2-40B4-BE49-F238E27FC236}">
                <a16:creationId xmlns:a16="http://schemas.microsoft.com/office/drawing/2014/main" id="{45720DDE-38AC-324C-B77A-171D8ED1A112}"/>
              </a:ext>
            </a:extLst>
          </p:cNvPr>
          <p:cNvGraphicFramePr>
            <a:graphicFrameLocks noGrp="1"/>
          </p:cNvGraphicFramePr>
          <p:nvPr>
            <p:ph idx="1"/>
            <p:extLst>
              <p:ext uri="{D42A27DB-BD31-4B8C-83A1-F6EECF244321}">
                <p14:modId xmlns:p14="http://schemas.microsoft.com/office/powerpoint/2010/main" val="1757138753"/>
              </p:ext>
            </p:extLst>
          </p:nvPr>
        </p:nvGraphicFramePr>
        <p:xfrm>
          <a:off x="457200" y="1709737"/>
          <a:ext cx="8229599" cy="2590800"/>
        </p:xfrm>
        <a:graphic>
          <a:graphicData uri="http://schemas.openxmlformats.org/drawingml/2006/table">
            <a:tbl>
              <a:tblPr firstCol="1" bandRow="1">
                <a:tableStyleId>{5C22544A-7EE6-4342-B048-85BDC9FD1C3A}</a:tableStyleId>
              </a:tblPr>
              <a:tblGrid>
                <a:gridCol w="319372">
                  <a:extLst>
                    <a:ext uri="{9D8B030D-6E8A-4147-A177-3AD203B41FA5}">
                      <a16:colId xmlns:a16="http://schemas.microsoft.com/office/drawing/2014/main" val="1072766892"/>
                    </a:ext>
                  </a:extLst>
                </a:gridCol>
                <a:gridCol w="594295">
                  <a:extLst>
                    <a:ext uri="{9D8B030D-6E8A-4147-A177-3AD203B41FA5}">
                      <a16:colId xmlns:a16="http://schemas.microsoft.com/office/drawing/2014/main" val="3775941851"/>
                    </a:ext>
                  </a:extLst>
                </a:gridCol>
                <a:gridCol w="1045369">
                  <a:extLst>
                    <a:ext uri="{9D8B030D-6E8A-4147-A177-3AD203B41FA5}">
                      <a16:colId xmlns:a16="http://schemas.microsoft.com/office/drawing/2014/main" val="508903398"/>
                    </a:ext>
                  </a:extLst>
                </a:gridCol>
                <a:gridCol w="1738439">
                  <a:extLst>
                    <a:ext uri="{9D8B030D-6E8A-4147-A177-3AD203B41FA5}">
                      <a16:colId xmlns:a16="http://schemas.microsoft.com/office/drawing/2014/main" val="3853021302"/>
                    </a:ext>
                  </a:extLst>
                </a:gridCol>
                <a:gridCol w="2624121">
                  <a:extLst>
                    <a:ext uri="{9D8B030D-6E8A-4147-A177-3AD203B41FA5}">
                      <a16:colId xmlns:a16="http://schemas.microsoft.com/office/drawing/2014/main" val="3879769927"/>
                    </a:ext>
                  </a:extLst>
                </a:gridCol>
                <a:gridCol w="1908003">
                  <a:extLst>
                    <a:ext uri="{9D8B030D-6E8A-4147-A177-3AD203B41FA5}">
                      <a16:colId xmlns:a16="http://schemas.microsoft.com/office/drawing/2014/main" val="3185597989"/>
                    </a:ext>
                  </a:extLst>
                </a:gridCol>
              </a:tblGrid>
              <a:tr h="1130145">
                <a:tc>
                  <a:txBody>
                    <a:bodyPr/>
                    <a:lstStyle/>
                    <a:p>
                      <a:pPr algn="ctr">
                        <a:lnSpc>
                          <a:spcPts val="1200"/>
                        </a:lnSpc>
                        <a:spcAft>
                          <a:spcPts val="0"/>
                        </a:spcAft>
                      </a:pPr>
                      <a:r>
                        <a:rPr lang="en-GB" sz="700">
                          <a:effectLst/>
                        </a:rPr>
                        <a:t>32</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nchor="ctr"/>
                </a:tc>
                <a:tc>
                  <a:txBody>
                    <a:bodyPr/>
                    <a:lstStyle/>
                    <a:p>
                      <a:pPr algn="ctr">
                        <a:lnSpc>
                          <a:spcPts val="1200"/>
                        </a:lnSpc>
                        <a:spcAft>
                          <a:spcPts val="0"/>
                        </a:spcAft>
                      </a:pPr>
                      <a:r>
                        <a:rPr lang="en-GB" sz="700">
                          <a:effectLst/>
                        </a:rPr>
                        <a:t>3.4.4</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nchor="ctr"/>
                </a:tc>
                <a:tc>
                  <a:txBody>
                    <a:bodyPr/>
                    <a:lstStyle/>
                    <a:p>
                      <a:pPr>
                        <a:lnSpc>
                          <a:spcPct val="150000"/>
                        </a:lnSpc>
                        <a:spcAft>
                          <a:spcPts val="0"/>
                        </a:spcAft>
                      </a:pPr>
                      <a:r>
                        <a:rPr lang="en-GB" sz="1200" dirty="0">
                          <a:effectLst/>
                        </a:rPr>
                        <a:t>Confidentiality Agreements and Barriers to Mobility</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1000" dirty="0">
                          <a:effectLst/>
                        </a:rPr>
                        <a:t>To promote the mobility of people and their knowledge across firms, we propose to lift the legal enforceability of confidentiality agreements between employers and their employees. </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600">
                          <a:effectLst/>
                        </a:rPr>
                        <a:t>Of course, there can be justified instances in which confidentiality is needed to protect the legitimate interests and privacy of customers, but confidentiality agreements and especially non-compete clauses are more often used to prevent knowledge from flowing freely between firms and sectors.</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600">
                          <a:effectLst/>
                        </a:rPr>
                        <a:t>Specifically for Italy, this proposal should be understood in light of the two above, arguing for investment in mobility and reducing barriers for switching jobs, industries and occupations. This will create opportunities for the young and talented to remain actively engaged in Italy and reduce the brain drain to the rest of Europe. Specifically the "reinstatement" provision in employment protection is often mentioned as a burden on small and young firms.</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extLst>
                  <a:ext uri="{0D108BD9-81ED-4DB2-BD59-A6C34878D82A}">
                    <a16:rowId xmlns:a16="http://schemas.microsoft.com/office/drawing/2014/main" val="3512311066"/>
                  </a:ext>
                </a:extLst>
              </a:tr>
              <a:tr h="988876">
                <a:tc>
                  <a:txBody>
                    <a:bodyPr/>
                    <a:lstStyle/>
                    <a:p>
                      <a:pPr algn="ctr">
                        <a:lnSpc>
                          <a:spcPts val="1200"/>
                        </a:lnSpc>
                        <a:spcAft>
                          <a:spcPts val="0"/>
                        </a:spcAft>
                      </a:pPr>
                      <a:r>
                        <a:rPr lang="en-GB" sz="700">
                          <a:effectLst/>
                        </a:rPr>
                        <a:t>35</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nchor="ctr"/>
                </a:tc>
                <a:tc>
                  <a:txBody>
                    <a:bodyPr/>
                    <a:lstStyle/>
                    <a:p>
                      <a:pPr algn="ctr">
                        <a:lnSpc>
                          <a:spcPts val="1200"/>
                        </a:lnSpc>
                        <a:spcAft>
                          <a:spcPts val="0"/>
                        </a:spcAft>
                      </a:pPr>
                      <a:r>
                        <a:rPr lang="en-GB" sz="700">
                          <a:effectLst/>
                        </a:rPr>
                        <a:t>3.4.5</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nchor="ctr"/>
                </a:tc>
                <a:tc>
                  <a:txBody>
                    <a:bodyPr/>
                    <a:lstStyle/>
                    <a:p>
                      <a:pPr>
                        <a:lnSpc>
                          <a:spcPct val="150000"/>
                        </a:lnSpc>
                        <a:spcAft>
                          <a:spcPts val="0"/>
                        </a:spcAft>
                      </a:pPr>
                      <a:r>
                        <a:rPr lang="en-GB" sz="1200" dirty="0">
                          <a:effectLst/>
                        </a:rPr>
                        <a:t>Social Insurance Systems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1000" dirty="0">
                          <a:effectLst/>
                        </a:rPr>
                        <a:t>Embracing the principles of </a:t>
                      </a:r>
                      <a:r>
                        <a:rPr lang="en-GB" sz="1000" dirty="0" err="1">
                          <a:effectLst/>
                        </a:rPr>
                        <a:t>flexicurity</a:t>
                      </a:r>
                      <a:r>
                        <a:rPr lang="en-GB" sz="1000" dirty="0">
                          <a:effectLst/>
                        </a:rPr>
                        <a:t>, we propose to carefully consider the impacts of reforms on young SMEs and not force them to take on high risks and burdens. </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600">
                          <a:effectLst/>
                        </a:rPr>
                        <a:t>The general guiding principles the European Commission have formulated do not include structural and careful attention to what such reforms would mean for start-ups and young SMEs. While the specifics can and will vary country by country, we can infer that an important component of a policy that makes society more innovative and entrepreneurial involves making the individual’s social insurances as portable as possible when changing jobs and moving between salaried employment and self-employment. </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600" dirty="0">
                          <a:effectLst/>
                        </a:rPr>
                        <a:t>It is tempting for governments with tight budgets to have employers pick up the bill for their employees' social security. This, however, tends to reduce mobility and strengthens the insider-outsider effect. On the labour demand side, such schemes work in (relative) favour of large firms and blocks young firms expanding. This keeps youth unemployment up and pushes also educated Italian youngsters to leave.  </a:t>
                      </a:r>
                      <a:endParaRPr lang="en-US" sz="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extLst>
                  <a:ext uri="{0D108BD9-81ED-4DB2-BD59-A6C34878D82A}">
                    <a16:rowId xmlns:a16="http://schemas.microsoft.com/office/drawing/2014/main" val="1582416456"/>
                  </a:ext>
                </a:extLst>
              </a:tr>
            </a:tbl>
          </a:graphicData>
        </a:graphic>
      </p:graphicFrame>
    </p:spTree>
    <p:extLst>
      <p:ext uri="{BB962C8B-B14F-4D97-AF65-F5344CB8AC3E}">
        <p14:creationId xmlns:p14="http://schemas.microsoft.com/office/powerpoint/2010/main" val="1606609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Proposals 40, 45 and 48:</a:t>
            </a:r>
            <a:br>
              <a:rPr lang="en-US" sz="2400" dirty="0"/>
            </a:br>
            <a:r>
              <a:rPr lang="en-US" sz="2400" dirty="0"/>
              <a:t>Managing Regulation</a:t>
            </a:r>
          </a:p>
        </p:txBody>
      </p:sp>
      <p:graphicFrame>
        <p:nvGraphicFramePr>
          <p:cNvPr id="3" name="Content Placeholder 2">
            <a:extLst>
              <a:ext uri="{FF2B5EF4-FFF2-40B4-BE49-F238E27FC236}">
                <a16:creationId xmlns:a16="http://schemas.microsoft.com/office/drawing/2014/main" id="{29197235-CA4C-CC47-A6FF-7D8E02B088B8}"/>
              </a:ext>
            </a:extLst>
          </p:cNvPr>
          <p:cNvGraphicFramePr>
            <a:graphicFrameLocks noGrp="1"/>
          </p:cNvGraphicFramePr>
          <p:nvPr>
            <p:ph idx="1"/>
            <p:extLst>
              <p:ext uri="{D42A27DB-BD31-4B8C-83A1-F6EECF244321}">
                <p14:modId xmlns:p14="http://schemas.microsoft.com/office/powerpoint/2010/main" val="4069508795"/>
              </p:ext>
            </p:extLst>
          </p:nvPr>
        </p:nvGraphicFramePr>
        <p:xfrm>
          <a:off x="774700" y="1343024"/>
          <a:ext cx="7505699" cy="2938645"/>
        </p:xfrm>
        <a:graphic>
          <a:graphicData uri="http://schemas.openxmlformats.org/drawingml/2006/table">
            <a:tbl>
              <a:tblPr firstCol="1" bandRow="1">
                <a:tableStyleId>{5C22544A-7EE6-4342-B048-85BDC9FD1C3A}</a:tableStyleId>
              </a:tblPr>
              <a:tblGrid>
                <a:gridCol w="301192">
                  <a:extLst>
                    <a:ext uri="{9D8B030D-6E8A-4147-A177-3AD203B41FA5}">
                      <a16:colId xmlns:a16="http://schemas.microsoft.com/office/drawing/2014/main" val="3410200853"/>
                    </a:ext>
                  </a:extLst>
                </a:gridCol>
                <a:gridCol w="305036">
                  <a:extLst>
                    <a:ext uri="{9D8B030D-6E8A-4147-A177-3AD203B41FA5}">
                      <a16:colId xmlns:a16="http://schemas.microsoft.com/office/drawing/2014/main" val="3469706145"/>
                    </a:ext>
                  </a:extLst>
                </a:gridCol>
                <a:gridCol w="905072">
                  <a:extLst>
                    <a:ext uri="{9D8B030D-6E8A-4147-A177-3AD203B41FA5}">
                      <a16:colId xmlns:a16="http://schemas.microsoft.com/office/drawing/2014/main" val="4193934103"/>
                    </a:ext>
                  </a:extLst>
                </a:gridCol>
                <a:gridCol w="1109670">
                  <a:extLst>
                    <a:ext uri="{9D8B030D-6E8A-4147-A177-3AD203B41FA5}">
                      <a16:colId xmlns:a16="http://schemas.microsoft.com/office/drawing/2014/main" val="648423147"/>
                    </a:ext>
                  </a:extLst>
                </a:gridCol>
                <a:gridCol w="2076255">
                  <a:extLst>
                    <a:ext uri="{9D8B030D-6E8A-4147-A177-3AD203B41FA5}">
                      <a16:colId xmlns:a16="http://schemas.microsoft.com/office/drawing/2014/main" val="2650115287"/>
                    </a:ext>
                  </a:extLst>
                </a:gridCol>
                <a:gridCol w="2808474">
                  <a:extLst>
                    <a:ext uri="{9D8B030D-6E8A-4147-A177-3AD203B41FA5}">
                      <a16:colId xmlns:a16="http://schemas.microsoft.com/office/drawing/2014/main" val="3046628044"/>
                    </a:ext>
                  </a:extLst>
                </a:gridCol>
              </a:tblGrid>
              <a:tr h="844185">
                <a:tc>
                  <a:txBody>
                    <a:bodyPr/>
                    <a:lstStyle/>
                    <a:p>
                      <a:pPr algn="ctr">
                        <a:lnSpc>
                          <a:spcPts val="1200"/>
                        </a:lnSpc>
                        <a:spcAft>
                          <a:spcPts val="0"/>
                        </a:spcAft>
                      </a:pPr>
                      <a:r>
                        <a:rPr lang="en-GB" sz="600">
                          <a:effectLst/>
                        </a:rPr>
                        <a:t>40</a:t>
                      </a:r>
                      <a:endParaRPr lang="en-US" sz="800">
                        <a:effectLst/>
                        <a:latin typeface="Calibri" panose="020F0502020204030204" pitchFamily="34" charset="0"/>
                        <a:ea typeface="MS Mincho" panose="02020609040205080304" pitchFamily="49" charset="-128"/>
                        <a:cs typeface="Times New Roman" panose="02020603050405020304" pitchFamily="18" charset="0"/>
                      </a:endParaRPr>
                    </a:p>
                  </a:txBody>
                  <a:tcPr marL="55007" marR="55007" marT="0" marB="0" anchor="ctr"/>
                </a:tc>
                <a:tc>
                  <a:txBody>
                    <a:bodyPr/>
                    <a:lstStyle/>
                    <a:p>
                      <a:pPr algn="ctr">
                        <a:lnSpc>
                          <a:spcPts val="1200"/>
                        </a:lnSpc>
                        <a:spcAft>
                          <a:spcPts val="0"/>
                        </a:spcAft>
                      </a:pPr>
                      <a:r>
                        <a:rPr lang="en-GB" sz="600">
                          <a:effectLst/>
                        </a:rPr>
                        <a:t>3.5.2</a:t>
                      </a:r>
                      <a:endParaRPr lang="en-US" sz="800">
                        <a:effectLst/>
                        <a:latin typeface="Calibri" panose="020F0502020204030204" pitchFamily="34" charset="0"/>
                        <a:ea typeface="MS Mincho" panose="02020609040205080304" pitchFamily="49" charset="-128"/>
                        <a:cs typeface="Times New Roman" panose="02020603050405020304" pitchFamily="18" charset="0"/>
                      </a:endParaRPr>
                    </a:p>
                  </a:txBody>
                  <a:tcPr marL="55007" marR="55007" marT="0" marB="0" anchor="ctr"/>
                </a:tc>
                <a:tc>
                  <a:txBody>
                    <a:bodyPr/>
                    <a:lstStyle/>
                    <a:p>
                      <a:pPr>
                        <a:lnSpc>
                          <a:spcPct val="150000"/>
                        </a:lnSpc>
                        <a:spcAft>
                          <a:spcPts val="0"/>
                        </a:spcAft>
                      </a:pPr>
                      <a:r>
                        <a:rPr lang="en-GB" sz="1200" dirty="0">
                          <a:effectLst/>
                        </a:rPr>
                        <a:t>Product Market Regulation</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5007" marR="55007" marT="0" marB="0"/>
                </a:tc>
                <a:tc>
                  <a:txBody>
                    <a:bodyPr/>
                    <a:lstStyle/>
                    <a:p>
                      <a:pPr>
                        <a:lnSpc>
                          <a:spcPts val="1200"/>
                        </a:lnSpc>
                        <a:spcAft>
                          <a:spcPts val="0"/>
                        </a:spcAft>
                      </a:pPr>
                      <a:r>
                        <a:rPr lang="en-GB" sz="1000" dirty="0">
                          <a:effectLst/>
                        </a:rPr>
                        <a:t>Excessive barriers to new business formation and new entry should be lifted where possible.</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5007" marR="55007" marT="0" marB="0"/>
                </a:tc>
                <a:tc>
                  <a:txBody>
                    <a:bodyPr/>
                    <a:lstStyle/>
                    <a:p>
                      <a:pPr>
                        <a:lnSpc>
                          <a:spcPts val="1200"/>
                        </a:lnSpc>
                        <a:spcAft>
                          <a:spcPts val="0"/>
                        </a:spcAft>
                      </a:pPr>
                      <a:r>
                        <a:rPr lang="en-GB" sz="500">
                          <a:effectLst/>
                        </a:rPr>
                        <a:t>This, however, seems to be part and parcel of the EU policy agenda already. Our consortium supports that effort with the caveat that well justified barriers to entry are useful to keep unproductive or even destructive ventures out (Stenholm et al. 2013; Darnihamedani et al. 2018). It should be easy for challengers to enter (and exit) but these challengers should be serious.</a:t>
                      </a:r>
                      <a:endParaRPr lang="en-US" sz="800">
                        <a:effectLst/>
                        <a:latin typeface="Calibri" panose="020F0502020204030204" pitchFamily="34" charset="0"/>
                        <a:ea typeface="MS Mincho" panose="02020609040205080304" pitchFamily="49" charset="-128"/>
                        <a:cs typeface="Times New Roman" panose="02020603050405020304" pitchFamily="18" charset="0"/>
                      </a:endParaRPr>
                    </a:p>
                  </a:txBody>
                  <a:tcPr marL="55007" marR="55007" marT="0" marB="0"/>
                </a:tc>
                <a:tc>
                  <a:txBody>
                    <a:bodyPr/>
                    <a:lstStyle/>
                    <a:p>
                      <a:pPr>
                        <a:lnSpc>
                          <a:spcPts val="1200"/>
                        </a:lnSpc>
                        <a:spcAft>
                          <a:spcPts val="0"/>
                        </a:spcAft>
                      </a:pPr>
                      <a:r>
                        <a:rPr lang="en-GB" sz="600" dirty="0">
                          <a:effectLst/>
                        </a:rPr>
                        <a:t>Key in this proposal is "excessive". Founders in Italy report quite a wide variety of bureaucratic and administrative barriers to starting up a venture in Italy. Some of these barriers may serve a valid purpose, but simplicity, transparency and predictability are then required also. Data shows Italian SMEs spend 52% more time dealing with bureaucracy than their European competitors and WEF ranks Italy 44th on doing business index. There is a lot of room for improvement. </a:t>
                      </a:r>
                      <a:endParaRPr lang="en-US" sz="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5007" marR="55007" marT="0" marB="0"/>
                </a:tc>
                <a:extLst>
                  <a:ext uri="{0D108BD9-81ED-4DB2-BD59-A6C34878D82A}">
                    <a16:rowId xmlns:a16="http://schemas.microsoft.com/office/drawing/2014/main" val="265020003"/>
                  </a:ext>
                </a:extLst>
              </a:tr>
              <a:tr h="957445">
                <a:tc>
                  <a:txBody>
                    <a:bodyPr/>
                    <a:lstStyle/>
                    <a:p>
                      <a:pPr algn="ctr">
                        <a:lnSpc>
                          <a:spcPts val="1200"/>
                        </a:lnSpc>
                        <a:spcAft>
                          <a:spcPts val="0"/>
                        </a:spcAft>
                      </a:pPr>
                      <a:r>
                        <a:rPr lang="en-GB" sz="600">
                          <a:effectLst/>
                        </a:rPr>
                        <a:t>45</a:t>
                      </a:r>
                      <a:endParaRPr lang="en-US" sz="800">
                        <a:effectLst/>
                        <a:latin typeface="Calibri" panose="020F0502020204030204" pitchFamily="34" charset="0"/>
                        <a:ea typeface="MS Mincho" panose="02020609040205080304" pitchFamily="49" charset="-128"/>
                        <a:cs typeface="Times New Roman" panose="02020603050405020304" pitchFamily="18" charset="0"/>
                      </a:endParaRPr>
                    </a:p>
                  </a:txBody>
                  <a:tcPr marL="55007" marR="55007" marT="0" marB="0" anchor="ctr"/>
                </a:tc>
                <a:tc>
                  <a:txBody>
                    <a:bodyPr/>
                    <a:lstStyle/>
                    <a:p>
                      <a:pPr algn="ctr">
                        <a:lnSpc>
                          <a:spcPts val="1200"/>
                        </a:lnSpc>
                        <a:spcAft>
                          <a:spcPts val="0"/>
                        </a:spcAft>
                      </a:pPr>
                      <a:r>
                        <a:rPr lang="en-GB" sz="600">
                          <a:effectLst/>
                        </a:rPr>
                        <a:t>3.6.3</a:t>
                      </a:r>
                      <a:endParaRPr lang="en-US" sz="800">
                        <a:effectLst/>
                        <a:latin typeface="Calibri" panose="020F0502020204030204" pitchFamily="34" charset="0"/>
                        <a:ea typeface="MS Mincho" panose="02020609040205080304" pitchFamily="49" charset="-128"/>
                        <a:cs typeface="Times New Roman" panose="02020603050405020304" pitchFamily="18" charset="0"/>
                      </a:endParaRPr>
                    </a:p>
                  </a:txBody>
                  <a:tcPr marL="55007" marR="55007" marT="0" marB="0" anchor="ctr"/>
                </a:tc>
                <a:tc>
                  <a:txBody>
                    <a:bodyPr/>
                    <a:lstStyle/>
                    <a:p>
                      <a:pPr>
                        <a:lnSpc>
                          <a:spcPct val="150000"/>
                        </a:lnSpc>
                        <a:spcAft>
                          <a:spcPts val="0"/>
                        </a:spcAft>
                      </a:pPr>
                      <a:r>
                        <a:rPr lang="en-GB" sz="1200" dirty="0">
                          <a:effectLst/>
                        </a:rPr>
                        <a:t>Knowledge Diffusion after Failure</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5007" marR="55007" marT="0" marB="0"/>
                </a:tc>
                <a:tc>
                  <a:txBody>
                    <a:bodyPr/>
                    <a:lstStyle/>
                    <a:p>
                      <a:pPr>
                        <a:lnSpc>
                          <a:spcPts val="1200"/>
                        </a:lnSpc>
                        <a:spcAft>
                          <a:spcPts val="0"/>
                        </a:spcAft>
                      </a:pPr>
                      <a:r>
                        <a:rPr lang="en-GB" sz="1000" dirty="0">
                          <a:effectLst/>
                        </a:rPr>
                        <a:t>We propose to set up publicly funded “entrepreneurial knowledge observatories”</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5007" marR="55007" marT="0" marB="0"/>
                </a:tc>
                <a:tc>
                  <a:txBody>
                    <a:bodyPr/>
                    <a:lstStyle/>
                    <a:p>
                      <a:pPr>
                        <a:lnSpc>
                          <a:spcPts val="1200"/>
                        </a:lnSpc>
                        <a:spcAft>
                          <a:spcPts val="0"/>
                        </a:spcAft>
                      </a:pPr>
                      <a:r>
                        <a:rPr lang="en-GB" sz="500">
                          <a:effectLst/>
                        </a:rPr>
                        <a:t>Our consortium agreed that a lot of useful knowledge, perhaps of a more applied and tacit nature, is generated in the entrepreneurial process, particularly when ventures fail. That knowledge is lost when entrepreneurs do not share their experiences. However, as that is not their core business and private incentives are absent, it makes sense to publicly fund the collection, curation and diffusion of that knowledge.</a:t>
                      </a:r>
                      <a:endParaRPr lang="en-US" sz="800">
                        <a:effectLst/>
                        <a:latin typeface="Calibri" panose="020F0502020204030204" pitchFamily="34" charset="0"/>
                        <a:ea typeface="MS Mincho" panose="02020609040205080304" pitchFamily="49" charset="-128"/>
                        <a:cs typeface="Times New Roman" panose="02020603050405020304" pitchFamily="18" charset="0"/>
                      </a:endParaRPr>
                    </a:p>
                  </a:txBody>
                  <a:tcPr marL="55007" marR="55007" marT="0" marB="0"/>
                </a:tc>
                <a:tc>
                  <a:txBody>
                    <a:bodyPr/>
                    <a:lstStyle/>
                    <a:p>
                      <a:pPr>
                        <a:lnSpc>
                          <a:spcPts val="1200"/>
                        </a:lnSpc>
                        <a:spcAft>
                          <a:spcPts val="0"/>
                        </a:spcAft>
                      </a:pPr>
                      <a:r>
                        <a:rPr lang="en-GB" sz="600" dirty="0">
                          <a:effectLst/>
                        </a:rPr>
                        <a:t>Creating a real hub, rich in events, infrastructure, and networking between teams could be useful for the Italian </a:t>
                      </a:r>
                      <a:r>
                        <a:rPr lang="en-GB" sz="600" dirty="0" err="1">
                          <a:effectLst/>
                        </a:rPr>
                        <a:t>Startup</a:t>
                      </a:r>
                      <a:r>
                        <a:rPr lang="en-GB" sz="600" dirty="0">
                          <a:effectLst/>
                        </a:rPr>
                        <a:t> Ecosystem. This involves concentration. Today Milan (14,7%), Rome (8,5%) and Turin (4,7%) have less than 30% of the total number of </a:t>
                      </a:r>
                      <a:r>
                        <a:rPr lang="en-GB" sz="600" dirty="0" err="1">
                          <a:effectLst/>
                        </a:rPr>
                        <a:t>startups</a:t>
                      </a:r>
                      <a:r>
                        <a:rPr lang="en-GB" sz="600" dirty="0">
                          <a:effectLst/>
                        </a:rPr>
                        <a:t> (and these data are flattered). Our research has shown how geographical proximity is important for success. It is a tough choice, but it would be useful to invest in a start-up capital (Milan) with a national function.</a:t>
                      </a:r>
                      <a:endParaRPr lang="en-US" sz="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5007" marR="55007" marT="0" marB="0"/>
                </a:tc>
                <a:extLst>
                  <a:ext uri="{0D108BD9-81ED-4DB2-BD59-A6C34878D82A}">
                    <a16:rowId xmlns:a16="http://schemas.microsoft.com/office/drawing/2014/main" val="2388792523"/>
                  </a:ext>
                </a:extLst>
              </a:tr>
              <a:tr h="937563">
                <a:tc>
                  <a:txBody>
                    <a:bodyPr/>
                    <a:lstStyle/>
                    <a:p>
                      <a:pPr algn="ctr">
                        <a:lnSpc>
                          <a:spcPts val="1200"/>
                        </a:lnSpc>
                        <a:spcAft>
                          <a:spcPts val="0"/>
                        </a:spcAft>
                      </a:pPr>
                      <a:r>
                        <a:rPr lang="en-GB" sz="600">
                          <a:effectLst/>
                        </a:rPr>
                        <a:t>48</a:t>
                      </a:r>
                      <a:endParaRPr lang="en-US" sz="800">
                        <a:effectLst/>
                        <a:latin typeface="Calibri" panose="020F0502020204030204" pitchFamily="34" charset="0"/>
                        <a:ea typeface="MS Mincho" panose="02020609040205080304" pitchFamily="49" charset="-128"/>
                        <a:cs typeface="Times New Roman" panose="02020603050405020304" pitchFamily="18" charset="0"/>
                      </a:endParaRPr>
                    </a:p>
                  </a:txBody>
                  <a:tcPr marL="55007" marR="55007" marT="0" marB="0" anchor="ctr"/>
                </a:tc>
                <a:tc>
                  <a:txBody>
                    <a:bodyPr/>
                    <a:lstStyle/>
                    <a:p>
                      <a:pPr algn="ctr">
                        <a:lnSpc>
                          <a:spcPts val="1200"/>
                        </a:lnSpc>
                        <a:spcAft>
                          <a:spcPts val="0"/>
                        </a:spcAft>
                      </a:pPr>
                      <a:r>
                        <a:rPr lang="en-GB" sz="600">
                          <a:effectLst/>
                        </a:rPr>
                        <a:t>3.7.2</a:t>
                      </a:r>
                      <a:endParaRPr lang="en-US" sz="800">
                        <a:effectLst/>
                        <a:latin typeface="Calibri" panose="020F0502020204030204" pitchFamily="34" charset="0"/>
                        <a:ea typeface="MS Mincho" panose="02020609040205080304" pitchFamily="49" charset="-128"/>
                        <a:cs typeface="Times New Roman" panose="02020603050405020304" pitchFamily="18" charset="0"/>
                      </a:endParaRPr>
                    </a:p>
                  </a:txBody>
                  <a:tcPr marL="55007" marR="55007" marT="0" marB="0" anchor="ctr"/>
                </a:tc>
                <a:tc>
                  <a:txBody>
                    <a:bodyPr/>
                    <a:lstStyle/>
                    <a:p>
                      <a:pPr>
                        <a:lnSpc>
                          <a:spcPct val="150000"/>
                        </a:lnSpc>
                        <a:spcAft>
                          <a:spcPts val="0"/>
                        </a:spcAft>
                      </a:pPr>
                      <a:r>
                        <a:rPr lang="en-GB" sz="1200" dirty="0">
                          <a:effectLst/>
                        </a:rPr>
                        <a:t>Knowledge Generation</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5007" marR="55007" marT="0" marB="0"/>
                </a:tc>
                <a:tc>
                  <a:txBody>
                    <a:bodyPr/>
                    <a:lstStyle/>
                    <a:p>
                      <a:pPr>
                        <a:lnSpc>
                          <a:spcPts val="1200"/>
                        </a:lnSpc>
                        <a:spcAft>
                          <a:spcPts val="0"/>
                        </a:spcAft>
                      </a:pPr>
                      <a:r>
                        <a:rPr lang="en-GB" sz="1000" dirty="0">
                          <a:effectLst/>
                        </a:rPr>
                        <a:t>Both the EU and its member states should create healthy, well-funded, academic institutions. </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5007" marR="55007" marT="0" marB="0"/>
                </a:tc>
                <a:tc>
                  <a:txBody>
                    <a:bodyPr/>
                    <a:lstStyle/>
                    <a:p>
                      <a:pPr>
                        <a:lnSpc>
                          <a:spcPts val="1200"/>
                        </a:lnSpc>
                        <a:spcAft>
                          <a:spcPts val="0"/>
                        </a:spcAft>
                      </a:pPr>
                      <a:r>
                        <a:rPr lang="en-GB" sz="500">
                          <a:effectLst/>
                        </a:rPr>
                        <a:t>In the literature, there is also broad consensus that basic research is a pure public good (Salter and Martin 1991; Pavitt 1991). It therefore makes perfect sense to channel more of the EU budgets to an activity that provides such evident positive spillovers throughout the Union.</a:t>
                      </a:r>
                      <a:endParaRPr lang="en-US" sz="800">
                        <a:effectLst/>
                        <a:latin typeface="Calibri" panose="020F0502020204030204" pitchFamily="34" charset="0"/>
                        <a:ea typeface="MS Mincho" panose="02020609040205080304" pitchFamily="49" charset="-128"/>
                        <a:cs typeface="Times New Roman" panose="02020603050405020304" pitchFamily="18" charset="0"/>
                      </a:endParaRPr>
                    </a:p>
                  </a:txBody>
                  <a:tcPr marL="55007" marR="55007" marT="0" marB="0"/>
                </a:tc>
                <a:tc>
                  <a:txBody>
                    <a:bodyPr/>
                    <a:lstStyle/>
                    <a:p>
                      <a:pPr>
                        <a:lnSpc>
                          <a:spcPts val="1200"/>
                        </a:lnSpc>
                        <a:spcAft>
                          <a:spcPts val="0"/>
                        </a:spcAft>
                      </a:pPr>
                      <a:r>
                        <a:rPr lang="en-GB" sz="600" dirty="0">
                          <a:effectLst/>
                        </a:rPr>
                        <a:t>For the Italian context it is important to open up its academic institutions. Many reforms have already been undertaken, but most in a time of ageing, financial constraints and budget cuts. With vested interests and gilded contracts hard to reform, the rate at which Italian academic institutions open up for competition and meritocracy is slow. It makes little sense to spend a lot of money on institutions before such structural issues have been addressed. Unfortunately the (poor) students, not the ageing staff is driven out.</a:t>
                      </a:r>
                      <a:endParaRPr lang="en-US" sz="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5007" marR="55007" marT="0" marB="0"/>
                </a:tc>
                <a:extLst>
                  <a:ext uri="{0D108BD9-81ED-4DB2-BD59-A6C34878D82A}">
                    <a16:rowId xmlns:a16="http://schemas.microsoft.com/office/drawing/2014/main" val="4100354773"/>
                  </a:ext>
                </a:extLst>
              </a:tr>
            </a:tbl>
          </a:graphicData>
        </a:graphic>
      </p:graphicFrame>
    </p:spTree>
    <p:extLst>
      <p:ext uri="{BB962C8B-B14F-4D97-AF65-F5344CB8AC3E}">
        <p14:creationId xmlns:p14="http://schemas.microsoft.com/office/powerpoint/2010/main" val="2000110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Proposal 55, 57 and 59:</a:t>
            </a:r>
            <a:br>
              <a:rPr lang="en-US" sz="2400" dirty="0"/>
            </a:br>
            <a:r>
              <a:rPr lang="en-US" sz="2400" dirty="0"/>
              <a:t>Entrepreneurial Educational System</a:t>
            </a:r>
          </a:p>
        </p:txBody>
      </p:sp>
      <p:graphicFrame>
        <p:nvGraphicFramePr>
          <p:cNvPr id="3" name="Content Placeholder 2">
            <a:extLst>
              <a:ext uri="{FF2B5EF4-FFF2-40B4-BE49-F238E27FC236}">
                <a16:creationId xmlns:a16="http://schemas.microsoft.com/office/drawing/2014/main" id="{1E775DFC-DBEA-2343-AE48-5E74CAB2A509}"/>
              </a:ext>
            </a:extLst>
          </p:cNvPr>
          <p:cNvGraphicFramePr>
            <a:graphicFrameLocks noGrp="1"/>
          </p:cNvGraphicFramePr>
          <p:nvPr>
            <p:ph idx="1"/>
            <p:extLst>
              <p:ext uri="{D42A27DB-BD31-4B8C-83A1-F6EECF244321}">
                <p14:modId xmlns:p14="http://schemas.microsoft.com/office/powerpoint/2010/main" val="1487053800"/>
              </p:ext>
            </p:extLst>
          </p:nvPr>
        </p:nvGraphicFramePr>
        <p:xfrm>
          <a:off x="457200" y="2090737"/>
          <a:ext cx="8229599" cy="1828800"/>
        </p:xfrm>
        <a:graphic>
          <a:graphicData uri="http://schemas.openxmlformats.org/drawingml/2006/table">
            <a:tbl>
              <a:tblPr firstCol="1">
                <a:tableStyleId>{5C22544A-7EE6-4342-B048-85BDC9FD1C3A}</a:tableStyleId>
              </a:tblPr>
              <a:tblGrid>
                <a:gridCol w="319372">
                  <a:extLst>
                    <a:ext uri="{9D8B030D-6E8A-4147-A177-3AD203B41FA5}">
                      <a16:colId xmlns:a16="http://schemas.microsoft.com/office/drawing/2014/main" val="514195049"/>
                    </a:ext>
                  </a:extLst>
                </a:gridCol>
                <a:gridCol w="594295">
                  <a:extLst>
                    <a:ext uri="{9D8B030D-6E8A-4147-A177-3AD203B41FA5}">
                      <a16:colId xmlns:a16="http://schemas.microsoft.com/office/drawing/2014/main" val="286523658"/>
                    </a:ext>
                  </a:extLst>
                </a:gridCol>
                <a:gridCol w="1045369">
                  <a:extLst>
                    <a:ext uri="{9D8B030D-6E8A-4147-A177-3AD203B41FA5}">
                      <a16:colId xmlns:a16="http://schemas.microsoft.com/office/drawing/2014/main" val="632744794"/>
                    </a:ext>
                  </a:extLst>
                </a:gridCol>
                <a:gridCol w="1738439">
                  <a:extLst>
                    <a:ext uri="{9D8B030D-6E8A-4147-A177-3AD203B41FA5}">
                      <a16:colId xmlns:a16="http://schemas.microsoft.com/office/drawing/2014/main" val="1642399865"/>
                    </a:ext>
                  </a:extLst>
                </a:gridCol>
                <a:gridCol w="2624121">
                  <a:extLst>
                    <a:ext uri="{9D8B030D-6E8A-4147-A177-3AD203B41FA5}">
                      <a16:colId xmlns:a16="http://schemas.microsoft.com/office/drawing/2014/main" val="1090759338"/>
                    </a:ext>
                  </a:extLst>
                </a:gridCol>
                <a:gridCol w="1908003">
                  <a:extLst>
                    <a:ext uri="{9D8B030D-6E8A-4147-A177-3AD203B41FA5}">
                      <a16:colId xmlns:a16="http://schemas.microsoft.com/office/drawing/2014/main" val="3132395530"/>
                    </a:ext>
                  </a:extLst>
                </a:gridCol>
              </a:tblGrid>
              <a:tr h="1553949">
                <a:tc>
                  <a:txBody>
                    <a:bodyPr/>
                    <a:lstStyle/>
                    <a:p>
                      <a:pPr algn="ctr">
                        <a:lnSpc>
                          <a:spcPts val="1200"/>
                        </a:lnSpc>
                        <a:spcAft>
                          <a:spcPts val="0"/>
                        </a:spcAft>
                      </a:pPr>
                      <a:r>
                        <a:rPr lang="en-GB" sz="700">
                          <a:effectLst/>
                        </a:rPr>
                        <a:t>55</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nchor="ctr"/>
                </a:tc>
                <a:tc>
                  <a:txBody>
                    <a:bodyPr/>
                    <a:lstStyle/>
                    <a:p>
                      <a:pPr algn="ctr">
                        <a:lnSpc>
                          <a:spcPts val="1200"/>
                        </a:lnSpc>
                        <a:spcAft>
                          <a:spcPts val="0"/>
                        </a:spcAft>
                      </a:pPr>
                      <a:r>
                        <a:rPr lang="en-GB" sz="700">
                          <a:effectLst/>
                        </a:rPr>
                        <a:t>3.8.2</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nchor="ctr"/>
                </a:tc>
                <a:tc>
                  <a:txBody>
                    <a:bodyPr/>
                    <a:lstStyle/>
                    <a:p>
                      <a:pPr>
                        <a:lnSpc>
                          <a:spcPct val="150000"/>
                        </a:lnSpc>
                        <a:spcAft>
                          <a:spcPts val="0"/>
                        </a:spcAft>
                      </a:pPr>
                      <a:r>
                        <a:rPr lang="en-GB" sz="1200" dirty="0">
                          <a:effectLst/>
                        </a:rPr>
                        <a:t>Creativity in primary and secondary education</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1000" dirty="0">
                          <a:effectLst/>
                        </a:rPr>
                        <a:t>Push for reforms in primary and secondary education that promote creativity, a willingness to experiment, a tolerance of failure and out-of-the-box thinking. </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600">
                          <a:effectLst/>
                        </a:rPr>
                        <a:t>More appreciation for creativity (and therefore tolerance of deviant behaviour) will probably shift the balance from business oriented to more creative entrepreneurship. Evidence from field experiments (Weitzel et al. 2010; Urbig et al. 2012) and in the FIRES-project (Lauritzen et al. 2017) suggest that creative entrepreneurs are more socially oriented than strictly business-oriented entrepreneurs. Promoting creativity in primary and secondary education, to the extent possible, is therefore a long-term strategy to promote productive entrepreneurship that will create innovative, sustainable and inclusive growth (Stam et al. 2012).</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600" dirty="0">
                          <a:effectLst/>
                        </a:rPr>
                        <a:t>Italy's educational system can be characterised as traditional. The State sets the curriculum, provides uniform tests and most children attend public schools. The curriculum is demanding, geared towards cognitive skills and textbook based, leaving little room for creativity and diversity. Italy considers its educational system of high quality, but making pupils work hard is not the same as teaching them useful skills. Countries ranking high on e.g. the WEF, OECD and EU rankings, such as Finland and Norway have less homework and formal testing and more autonomy for highly trained and well paid professionals.  </a:t>
                      </a:r>
                      <a:endParaRPr lang="en-US" sz="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extLst>
                  <a:ext uri="{0D108BD9-81ED-4DB2-BD59-A6C34878D82A}">
                    <a16:rowId xmlns:a16="http://schemas.microsoft.com/office/drawing/2014/main" val="2548648041"/>
                  </a:ext>
                </a:extLst>
              </a:tr>
            </a:tbl>
          </a:graphicData>
        </a:graphic>
      </p:graphicFrame>
    </p:spTree>
    <p:extLst>
      <p:ext uri="{BB962C8B-B14F-4D97-AF65-F5344CB8AC3E}">
        <p14:creationId xmlns:p14="http://schemas.microsoft.com/office/powerpoint/2010/main" val="1310009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Proposal 55, 57 and 59:</a:t>
            </a:r>
            <a:br>
              <a:rPr lang="en-US" sz="2400" dirty="0"/>
            </a:br>
            <a:r>
              <a:rPr lang="en-US" sz="2400" dirty="0"/>
              <a:t>Entrepreneurial Educational System</a:t>
            </a:r>
          </a:p>
        </p:txBody>
      </p:sp>
      <p:graphicFrame>
        <p:nvGraphicFramePr>
          <p:cNvPr id="6" name="Content Placeholder 5">
            <a:extLst>
              <a:ext uri="{FF2B5EF4-FFF2-40B4-BE49-F238E27FC236}">
                <a16:creationId xmlns:a16="http://schemas.microsoft.com/office/drawing/2014/main" id="{63E5CDB5-25ED-3749-9C83-000A96BBC05D}"/>
              </a:ext>
            </a:extLst>
          </p:cNvPr>
          <p:cNvGraphicFramePr>
            <a:graphicFrameLocks noGrp="1"/>
          </p:cNvGraphicFramePr>
          <p:nvPr>
            <p:ph idx="1"/>
            <p:extLst>
              <p:ext uri="{D42A27DB-BD31-4B8C-83A1-F6EECF244321}">
                <p14:modId xmlns:p14="http://schemas.microsoft.com/office/powerpoint/2010/main" val="3483745962"/>
              </p:ext>
            </p:extLst>
          </p:nvPr>
        </p:nvGraphicFramePr>
        <p:xfrm>
          <a:off x="457200" y="1938337"/>
          <a:ext cx="8229599" cy="2438400"/>
        </p:xfrm>
        <a:graphic>
          <a:graphicData uri="http://schemas.openxmlformats.org/drawingml/2006/table">
            <a:tbl>
              <a:tblPr firstCol="1" bandRow="1">
                <a:tableStyleId>{5C22544A-7EE6-4342-B048-85BDC9FD1C3A}</a:tableStyleId>
              </a:tblPr>
              <a:tblGrid>
                <a:gridCol w="319372">
                  <a:extLst>
                    <a:ext uri="{9D8B030D-6E8A-4147-A177-3AD203B41FA5}">
                      <a16:colId xmlns:a16="http://schemas.microsoft.com/office/drawing/2014/main" val="3652986736"/>
                    </a:ext>
                  </a:extLst>
                </a:gridCol>
                <a:gridCol w="594295">
                  <a:extLst>
                    <a:ext uri="{9D8B030D-6E8A-4147-A177-3AD203B41FA5}">
                      <a16:colId xmlns:a16="http://schemas.microsoft.com/office/drawing/2014/main" val="2896013406"/>
                    </a:ext>
                  </a:extLst>
                </a:gridCol>
                <a:gridCol w="1045369">
                  <a:extLst>
                    <a:ext uri="{9D8B030D-6E8A-4147-A177-3AD203B41FA5}">
                      <a16:colId xmlns:a16="http://schemas.microsoft.com/office/drawing/2014/main" val="576366180"/>
                    </a:ext>
                  </a:extLst>
                </a:gridCol>
                <a:gridCol w="1738439">
                  <a:extLst>
                    <a:ext uri="{9D8B030D-6E8A-4147-A177-3AD203B41FA5}">
                      <a16:colId xmlns:a16="http://schemas.microsoft.com/office/drawing/2014/main" val="807413023"/>
                    </a:ext>
                  </a:extLst>
                </a:gridCol>
                <a:gridCol w="2624121">
                  <a:extLst>
                    <a:ext uri="{9D8B030D-6E8A-4147-A177-3AD203B41FA5}">
                      <a16:colId xmlns:a16="http://schemas.microsoft.com/office/drawing/2014/main" val="942073860"/>
                    </a:ext>
                  </a:extLst>
                </a:gridCol>
                <a:gridCol w="1908003">
                  <a:extLst>
                    <a:ext uri="{9D8B030D-6E8A-4147-A177-3AD203B41FA5}">
                      <a16:colId xmlns:a16="http://schemas.microsoft.com/office/drawing/2014/main" val="322150269"/>
                    </a:ext>
                  </a:extLst>
                </a:gridCol>
              </a:tblGrid>
              <a:tr h="847608">
                <a:tc>
                  <a:txBody>
                    <a:bodyPr/>
                    <a:lstStyle/>
                    <a:p>
                      <a:pPr algn="ctr">
                        <a:lnSpc>
                          <a:spcPts val="1200"/>
                        </a:lnSpc>
                        <a:spcAft>
                          <a:spcPts val="0"/>
                        </a:spcAft>
                      </a:pPr>
                      <a:r>
                        <a:rPr lang="en-GB" sz="700">
                          <a:effectLst/>
                        </a:rPr>
                        <a:t>57</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nchor="ctr"/>
                </a:tc>
                <a:tc>
                  <a:txBody>
                    <a:bodyPr/>
                    <a:lstStyle/>
                    <a:p>
                      <a:pPr algn="ctr">
                        <a:lnSpc>
                          <a:spcPts val="1200"/>
                        </a:lnSpc>
                        <a:spcAft>
                          <a:spcPts val="0"/>
                        </a:spcAft>
                      </a:pPr>
                      <a:r>
                        <a:rPr lang="en-GB" sz="700">
                          <a:effectLst/>
                        </a:rPr>
                        <a:t>3.8.2</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nchor="ctr"/>
                </a:tc>
                <a:tc>
                  <a:txBody>
                    <a:bodyPr/>
                    <a:lstStyle/>
                    <a:p>
                      <a:pPr>
                        <a:lnSpc>
                          <a:spcPct val="150000"/>
                        </a:lnSpc>
                        <a:spcAft>
                          <a:spcPts val="0"/>
                        </a:spcAft>
                      </a:pPr>
                      <a:r>
                        <a:rPr lang="en-GB" sz="1200" dirty="0">
                          <a:effectLst/>
                        </a:rPr>
                        <a:t>Education in the Entrepreneurial Society</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1000" dirty="0">
                          <a:effectLst/>
                        </a:rPr>
                        <a:t>To promote the integration of Europe’s knowledge base we propose to make English the (mandatory) second language and promote its instruction in primary and secondary education systems throughout the European Union. </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600">
                          <a:effectLst/>
                        </a:rPr>
                        <a:t>We would like to stress, however, that we do not see this as part of building a European identity or culture. Rather, as a tool to enable citizens in the Union, and in particular those that end up in business and/or science, to exchange knowledge efficiently and effectively. Effective communication requires a common language and English qualifies as the Lingua Franca of modern science in most academic disciplines as well as global business. </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600">
                          <a:effectLst/>
                        </a:rPr>
                        <a:t>Italy ranks 20 out of 27 EU countries plus Turkey when it comes to knowledge of English as second language. This is a handicap when Italy seeks to compete at the EU or global level. </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extLst>
                  <a:ext uri="{0D108BD9-81ED-4DB2-BD59-A6C34878D82A}">
                    <a16:rowId xmlns:a16="http://schemas.microsoft.com/office/drawing/2014/main" val="3583181477"/>
                  </a:ext>
                </a:extLst>
              </a:tr>
              <a:tr h="1130145">
                <a:tc>
                  <a:txBody>
                    <a:bodyPr/>
                    <a:lstStyle/>
                    <a:p>
                      <a:pPr algn="ctr">
                        <a:lnSpc>
                          <a:spcPts val="1200"/>
                        </a:lnSpc>
                        <a:spcAft>
                          <a:spcPts val="0"/>
                        </a:spcAft>
                      </a:pPr>
                      <a:r>
                        <a:rPr lang="en-GB" sz="700">
                          <a:effectLst/>
                        </a:rPr>
                        <a:t>59</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nchor="ctr"/>
                </a:tc>
                <a:tc>
                  <a:txBody>
                    <a:bodyPr/>
                    <a:lstStyle/>
                    <a:p>
                      <a:pPr algn="ctr">
                        <a:lnSpc>
                          <a:spcPts val="1200"/>
                        </a:lnSpc>
                        <a:spcAft>
                          <a:spcPts val="0"/>
                        </a:spcAft>
                      </a:pPr>
                      <a:r>
                        <a:rPr lang="en-GB" sz="700">
                          <a:effectLst/>
                        </a:rPr>
                        <a:t>3.8.4</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nchor="ctr"/>
                </a:tc>
                <a:tc>
                  <a:txBody>
                    <a:bodyPr/>
                    <a:lstStyle/>
                    <a:p>
                      <a:pPr>
                        <a:lnSpc>
                          <a:spcPct val="150000"/>
                        </a:lnSpc>
                        <a:spcAft>
                          <a:spcPts val="0"/>
                        </a:spcAft>
                      </a:pPr>
                      <a:r>
                        <a:rPr lang="en-GB" sz="1200" dirty="0">
                          <a:effectLst/>
                        </a:rPr>
                        <a:t>Universities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1000" dirty="0">
                          <a:effectLst/>
                        </a:rPr>
                        <a:t>We propose to educate the young and bright minds of Europe how to be more entrepreneurial before they make their career choices.</a:t>
                      </a:r>
                      <a:endParaRPr lang="en-US"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600">
                          <a:effectLst/>
                        </a:rPr>
                        <a:t>Recognizing the importance of this European model of knowledge diffusion, European universities can take a larger role in the transition to a more Entrepreneurial Society in Europe. This starts with simple no-regret policies that have been proposed before (i.e. the European Commission’s Entrepreneurship 2020 Action Plan).</a:t>
                      </a:r>
                      <a:endParaRPr lang="en-US" sz="90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tc>
                  <a:txBody>
                    <a:bodyPr/>
                    <a:lstStyle/>
                    <a:p>
                      <a:pPr>
                        <a:lnSpc>
                          <a:spcPts val="1200"/>
                        </a:lnSpc>
                        <a:spcAft>
                          <a:spcPts val="0"/>
                        </a:spcAft>
                      </a:pPr>
                      <a:r>
                        <a:rPr lang="en-GB" sz="600" dirty="0">
                          <a:effectLst/>
                        </a:rPr>
                        <a:t>Many universities started offering courses focused on </a:t>
                      </a:r>
                      <a:r>
                        <a:rPr lang="en-GB" sz="600" dirty="0" err="1">
                          <a:effectLst/>
                        </a:rPr>
                        <a:t>startups</a:t>
                      </a:r>
                      <a:r>
                        <a:rPr lang="en-GB" sz="600" dirty="0">
                          <a:effectLst/>
                        </a:rPr>
                        <a:t>. Courses usually taught by a researcher with no work experience outside academia, and clearly no past in </a:t>
                      </a:r>
                      <a:r>
                        <a:rPr lang="en-GB" sz="600" dirty="0" err="1">
                          <a:effectLst/>
                        </a:rPr>
                        <a:t>startups</a:t>
                      </a:r>
                      <a:r>
                        <a:rPr lang="en-GB" sz="600" dirty="0">
                          <a:effectLst/>
                        </a:rPr>
                        <a:t>. With the average curriculum dealing with business plans and how to get financing. We lack a </a:t>
                      </a:r>
                      <a:r>
                        <a:rPr lang="en-GB" sz="600" dirty="0" err="1">
                          <a:effectLst/>
                        </a:rPr>
                        <a:t>startup</a:t>
                      </a:r>
                      <a:r>
                        <a:rPr lang="en-GB" sz="600" dirty="0">
                          <a:effectLst/>
                        </a:rPr>
                        <a:t> culture and those trying to provide it have no idea what they are talking about. We are still in the phase where everyone is teaching and few doing.</a:t>
                      </a:r>
                      <a:endParaRPr lang="en-US" sz="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3571" marR="63571" marT="0" marB="0"/>
                </a:tc>
                <a:extLst>
                  <a:ext uri="{0D108BD9-81ED-4DB2-BD59-A6C34878D82A}">
                    <a16:rowId xmlns:a16="http://schemas.microsoft.com/office/drawing/2014/main" val="1632256249"/>
                  </a:ext>
                </a:extLst>
              </a:tr>
            </a:tbl>
          </a:graphicData>
        </a:graphic>
      </p:graphicFrame>
    </p:spTree>
    <p:extLst>
      <p:ext uri="{BB962C8B-B14F-4D97-AF65-F5344CB8AC3E}">
        <p14:creationId xmlns:p14="http://schemas.microsoft.com/office/powerpoint/2010/main" val="3025426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Proposal 80+:</a:t>
            </a:r>
            <a:br>
              <a:rPr lang="en-US" sz="2400" dirty="0"/>
            </a:br>
            <a:r>
              <a:rPr lang="en-US" sz="2400" dirty="0"/>
              <a:t>Do not be afraid to try something new</a:t>
            </a:r>
          </a:p>
        </p:txBody>
      </p:sp>
      <p:pic>
        <p:nvPicPr>
          <p:cNvPr id="11" name="Content Placeholder 10">
            <a:extLst>
              <a:ext uri="{FF2B5EF4-FFF2-40B4-BE49-F238E27FC236}">
                <a16:creationId xmlns:a16="http://schemas.microsoft.com/office/drawing/2014/main" id="{3CBF3343-D345-8749-B34B-0064735298FE}"/>
              </a:ext>
            </a:extLst>
          </p:cNvPr>
          <p:cNvPicPr>
            <a:picLocks noGrp="1" noChangeAspect="1"/>
          </p:cNvPicPr>
          <p:nvPr>
            <p:ph idx="1"/>
          </p:nvPr>
        </p:nvPicPr>
        <p:blipFill>
          <a:blip r:embed="rId2"/>
          <a:stretch>
            <a:fillRect/>
          </a:stretch>
        </p:blipFill>
        <p:spPr>
          <a:xfrm>
            <a:off x="1753261" y="1416050"/>
            <a:ext cx="5637477" cy="3178175"/>
          </a:xfrm>
        </p:spPr>
      </p:pic>
    </p:spTree>
    <p:extLst>
      <p:ext uri="{BB962C8B-B14F-4D97-AF65-F5344CB8AC3E}">
        <p14:creationId xmlns:p14="http://schemas.microsoft.com/office/powerpoint/2010/main" val="3212432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el 1"/>
          <p:cNvSpPr>
            <a:spLocks noGrp="1"/>
          </p:cNvSpPr>
          <p:nvPr>
            <p:ph type="title"/>
          </p:nvPr>
        </p:nvSpPr>
        <p:spPr>
          <a:xfrm>
            <a:off x="881063" y="492068"/>
            <a:ext cx="7040562" cy="1500187"/>
          </a:xfrm>
        </p:spPr>
        <p:txBody>
          <a:bodyPr anchor="ctr"/>
          <a:lstStyle/>
          <a:p>
            <a:r>
              <a:rPr lang="nl-NL" altLang="en-US" dirty="0" err="1"/>
              <a:t>Our</a:t>
            </a:r>
            <a:r>
              <a:rPr lang="nl-NL" altLang="en-US" dirty="0"/>
              <a:t> </a:t>
            </a:r>
            <a:r>
              <a:rPr lang="nl-NL" altLang="en-US" dirty="0" err="1"/>
              <a:t>Questions</a:t>
            </a:r>
            <a:endParaRPr lang="nl-NL" altLang="en-US" dirty="0"/>
          </a:p>
        </p:txBody>
      </p:sp>
      <p:sp>
        <p:nvSpPr>
          <p:cNvPr id="10242" name="Tijdelijke aanduiding voor inhoud 2"/>
          <p:cNvSpPr>
            <a:spLocks noGrp="1"/>
          </p:cNvSpPr>
          <p:nvPr>
            <p:ph idx="1"/>
          </p:nvPr>
        </p:nvSpPr>
        <p:spPr>
          <a:xfrm>
            <a:off x="881063" y="1674203"/>
            <a:ext cx="7040562" cy="1281113"/>
          </a:xfrm>
        </p:spPr>
        <p:txBody>
          <a:bodyPr/>
          <a:lstStyle/>
          <a:p>
            <a:r>
              <a:rPr lang="en-US" sz="1200" dirty="0"/>
              <a:t>Would you agree with our approach?</a:t>
            </a:r>
          </a:p>
          <a:p>
            <a:r>
              <a:rPr lang="en-US" sz="1200" dirty="0"/>
              <a:t>Would you agree with our diagnosis?</a:t>
            </a:r>
          </a:p>
          <a:p>
            <a:r>
              <a:rPr lang="en-US" sz="1200" dirty="0"/>
              <a:t>Would you agree with the proposed treatment?</a:t>
            </a:r>
          </a:p>
          <a:p>
            <a:r>
              <a:rPr lang="en-US" sz="1200" dirty="0"/>
              <a:t>And specifically:</a:t>
            </a:r>
          </a:p>
          <a:p>
            <a:r>
              <a:rPr lang="en-US" sz="1200" dirty="0"/>
              <a:t>a)      Which proposal(s) among the ones proposed by FIRES, you would support and endorse and, conversely, which one (if any), you would disregard?</a:t>
            </a:r>
          </a:p>
          <a:p>
            <a:r>
              <a:rPr lang="en-US" sz="1200" dirty="0"/>
              <a:t>b)     Is there any policy proposal for the Italian entrepreneurial ecosystem that you would recommend to include that it is not mentioned in the FIRES policy brief?</a:t>
            </a:r>
          </a:p>
          <a:p>
            <a:r>
              <a:rPr lang="en-US" sz="1200" dirty="0"/>
              <a:t>c)      Can you please gauge about the political feasibility of the FIRES proposal(s) that you like. Are they easily implementable or not? Do you see any difficulties or obstacles of any sort, and in particular political obstacles, to implementing the proposed recommendation(s)?</a:t>
            </a:r>
          </a:p>
          <a:p>
            <a:endParaRPr lang="nl-NL" altLang="en-US" sz="1200" dirty="0"/>
          </a:p>
        </p:txBody>
      </p:sp>
    </p:spTree>
    <p:extLst>
      <p:ext uri="{BB962C8B-B14F-4D97-AF65-F5344CB8AC3E}">
        <p14:creationId xmlns:p14="http://schemas.microsoft.com/office/powerpoint/2010/main" val="343192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Work</a:t>
            </a:r>
          </a:p>
        </p:txBody>
      </p:sp>
      <p:sp>
        <p:nvSpPr>
          <p:cNvPr id="3" name="Content Placeholder 2"/>
          <p:cNvSpPr>
            <a:spLocks noGrp="1"/>
          </p:cNvSpPr>
          <p:nvPr>
            <p:ph idx="1"/>
          </p:nvPr>
        </p:nvSpPr>
        <p:spPr>
          <a:xfrm>
            <a:off x="457200" y="1416051"/>
            <a:ext cx="8229600" cy="2984040"/>
          </a:xfrm>
        </p:spPr>
        <p:txBody>
          <a:bodyPr>
            <a:normAutofit/>
          </a:bodyPr>
          <a:lstStyle/>
          <a:p>
            <a:r>
              <a:rPr lang="en-US" dirty="0"/>
              <a:t>5 Work Packages</a:t>
            </a:r>
          </a:p>
          <a:p>
            <a:pPr lvl="1"/>
            <a:r>
              <a:rPr lang="en-US" dirty="0"/>
              <a:t>Historical Evolution of Relevant Institutions</a:t>
            </a:r>
          </a:p>
          <a:p>
            <a:pPr lvl="2"/>
            <a:r>
              <a:rPr lang="en-US" dirty="0"/>
              <a:t>What is bedrock, what is </a:t>
            </a:r>
            <a:r>
              <a:rPr lang="en-US" dirty="0" err="1"/>
              <a:t>reformable</a:t>
            </a:r>
            <a:r>
              <a:rPr lang="en-US" dirty="0"/>
              <a:t>?</a:t>
            </a:r>
          </a:p>
          <a:p>
            <a:pPr lvl="1"/>
            <a:r>
              <a:rPr lang="en-US" dirty="0"/>
              <a:t>Establish Desirability and Urgency of Transition</a:t>
            </a:r>
          </a:p>
          <a:p>
            <a:pPr lvl="2"/>
            <a:r>
              <a:rPr lang="en-US" dirty="0"/>
              <a:t>Why do we need/want a more entrepreneurial society?</a:t>
            </a:r>
          </a:p>
          <a:p>
            <a:pPr marL="457200" lvl="1" indent="0">
              <a:buNone/>
            </a:pPr>
            <a:endParaRPr lang="en-US" dirty="0"/>
          </a:p>
          <a:p>
            <a:pPr marL="457200" lvl="1" indent="0">
              <a:buNone/>
            </a:pPr>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65016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Work</a:t>
            </a:r>
          </a:p>
        </p:txBody>
      </p:sp>
      <p:sp>
        <p:nvSpPr>
          <p:cNvPr id="3" name="Content Placeholder 2"/>
          <p:cNvSpPr>
            <a:spLocks noGrp="1"/>
          </p:cNvSpPr>
          <p:nvPr>
            <p:ph idx="1"/>
          </p:nvPr>
        </p:nvSpPr>
        <p:spPr>
          <a:xfrm>
            <a:off x="457200" y="1416051"/>
            <a:ext cx="8229600" cy="2984040"/>
          </a:xfrm>
        </p:spPr>
        <p:txBody>
          <a:bodyPr>
            <a:normAutofit fontScale="92500" lnSpcReduction="10000"/>
          </a:bodyPr>
          <a:lstStyle/>
          <a:p>
            <a:r>
              <a:rPr lang="en-US" dirty="0"/>
              <a:t>5 Work Packages</a:t>
            </a:r>
          </a:p>
          <a:p>
            <a:pPr lvl="1"/>
            <a:r>
              <a:rPr lang="en-US" dirty="0"/>
              <a:t>Assess the state of the Union</a:t>
            </a:r>
          </a:p>
          <a:p>
            <a:pPr lvl="2"/>
            <a:r>
              <a:rPr lang="en-US" dirty="0"/>
              <a:t>How do we measure how EU-ecosystems are doing?</a:t>
            </a:r>
          </a:p>
          <a:p>
            <a:pPr lvl="1"/>
            <a:r>
              <a:rPr lang="en-US" dirty="0"/>
              <a:t>Investigate entrepreneurial processes across </a:t>
            </a:r>
            <a:r>
              <a:rPr lang="en-US" dirty="0" err="1"/>
              <a:t>VoC</a:t>
            </a:r>
            <a:endParaRPr lang="en-US" dirty="0"/>
          </a:p>
          <a:p>
            <a:pPr lvl="2"/>
            <a:r>
              <a:rPr lang="en-US" dirty="0"/>
              <a:t>Variety (</a:t>
            </a:r>
            <a:r>
              <a:rPr lang="en-US" dirty="0" err="1"/>
              <a:t>VoC</a:t>
            </a:r>
            <a:r>
              <a:rPr lang="en-US" dirty="0"/>
              <a:t>) in Europe</a:t>
            </a:r>
          </a:p>
          <a:p>
            <a:pPr lvl="1"/>
            <a:r>
              <a:rPr lang="en-US" dirty="0"/>
              <a:t>Match Policy Proposals to Policy Makers</a:t>
            </a:r>
          </a:p>
          <a:p>
            <a:pPr lvl="2"/>
            <a:r>
              <a:rPr lang="en-US" dirty="0" err="1"/>
              <a:t>Competenties</a:t>
            </a:r>
            <a:r>
              <a:rPr lang="en-US" dirty="0"/>
              <a:t>, Coherence and Feasibility</a:t>
            </a:r>
          </a:p>
          <a:p>
            <a:pPr marL="457200" lvl="1" indent="0">
              <a:buNone/>
            </a:pPr>
            <a:endParaRPr lang="en-US" dirty="0"/>
          </a:p>
          <a:p>
            <a:pPr marL="457200" lvl="1" indent="0">
              <a:buNone/>
            </a:pPr>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194824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750" y="1076884"/>
            <a:ext cx="5422783" cy="3274826"/>
          </a:xfrm>
          <a:prstGeom prst="rect">
            <a:avLst/>
          </a:prstGeom>
        </p:spPr>
      </p:pic>
      <p:sp>
        <p:nvSpPr>
          <p:cNvPr id="2" name="Title 1"/>
          <p:cNvSpPr>
            <a:spLocks noGrp="1"/>
          </p:cNvSpPr>
          <p:nvPr>
            <p:ph type="title"/>
          </p:nvPr>
        </p:nvSpPr>
        <p:spPr/>
        <p:txBody>
          <a:bodyPr/>
          <a:lstStyle/>
          <a:p>
            <a:r>
              <a:rPr lang="en-US" dirty="0"/>
              <a:t>Engaging Our Stakeholders</a:t>
            </a:r>
          </a:p>
        </p:txBody>
      </p:sp>
      <p:sp>
        <p:nvSpPr>
          <p:cNvPr id="4" name="TextBox 3"/>
          <p:cNvSpPr txBox="1"/>
          <p:nvPr/>
        </p:nvSpPr>
        <p:spPr>
          <a:xfrm>
            <a:off x="2286043" y="1409425"/>
            <a:ext cx="1019603" cy="523220"/>
          </a:xfrm>
          <a:prstGeom prst="rect">
            <a:avLst/>
          </a:prstGeom>
          <a:noFill/>
        </p:spPr>
        <p:txBody>
          <a:bodyPr wrap="square" rtlCol="0">
            <a:spAutoFit/>
          </a:bodyPr>
          <a:lstStyle/>
          <a:p>
            <a:r>
              <a:rPr lang="en-US" sz="1400" dirty="0"/>
              <a:t>Mobilize our Allies</a:t>
            </a:r>
          </a:p>
        </p:txBody>
      </p:sp>
      <p:sp>
        <p:nvSpPr>
          <p:cNvPr id="6" name="TextBox 5"/>
          <p:cNvSpPr txBox="1"/>
          <p:nvPr/>
        </p:nvSpPr>
        <p:spPr>
          <a:xfrm>
            <a:off x="3314590" y="1080065"/>
            <a:ext cx="1237845" cy="523220"/>
          </a:xfrm>
          <a:prstGeom prst="rect">
            <a:avLst/>
          </a:prstGeom>
          <a:noFill/>
        </p:spPr>
        <p:txBody>
          <a:bodyPr wrap="square" rtlCol="0">
            <a:spAutoFit/>
          </a:bodyPr>
          <a:lstStyle/>
          <a:p>
            <a:r>
              <a:rPr lang="en-US" sz="1400" dirty="0"/>
              <a:t>Win over our “Enemies”</a:t>
            </a:r>
          </a:p>
        </p:txBody>
      </p:sp>
      <p:sp>
        <p:nvSpPr>
          <p:cNvPr id="8" name="TextBox 7"/>
          <p:cNvSpPr txBox="1"/>
          <p:nvPr/>
        </p:nvSpPr>
        <p:spPr>
          <a:xfrm>
            <a:off x="4466493" y="1445197"/>
            <a:ext cx="1302309" cy="523220"/>
          </a:xfrm>
          <a:prstGeom prst="rect">
            <a:avLst/>
          </a:prstGeom>
          <a:noFill/>
        </p:spPr>
        <p:txBody>
          <a:bodyPr wrap="square" rtlCol="0">
            <a:spAutoFit/>
          </a:bodyPr>
          <a:lstStyle/>
          <a:p>
            <a:r>
              <a:rPr lang="en-US" sz="1400" dirty="0"/>
              <a:t>Share with our Colleagues</a:t>
            </a:r>
          </a:p>
        </p:txBody>
      </p:sp>
      <p:sp>
        <p:nvSpPr>
          <p:cNvPr id="9" name="TextBox 8"/>
          <p:cNvSpPr txBox="1"/>
          <p:nvPr/>
        </p:nvSpPr>
        <p:spPr>
          <a:xfrm>
            <a:off x="5999839" y="1751522"/>
            <a:ext cx="1493275" cy="523220"/>
          </a:xfrm>
          <a:prstGeom prst="rect">
            <a:avLst/>
          </a:prstGeom>
          <a:noFill/>
        </p:spPr>
        <p:txBody>
          <a:bodyPr wrap="square" rtlCol="0">
            <a:spAutoFit/>
          </a:bodyPr>
          <a:lstStyle/>
          <a:p>
            <a:r>
              <a:rPr lang="en-US" sz="1400" dirty="0"/>
              <a:t>Discuss with </a:t>
            </a:r>
          </a:p>
          <a:p>
            <a:r>
              <a:rPr lang="en-US" sz="1400" dirty="0"/>
              <a:t>Policy Makers</a:t>
            </a:r>
          </a:p>
        </p:txBody>
      </p:sp>
      <p:sp>
        <p:nvSpPr>
          <p:cNvPr id="10" name="Triangle 9"/>
          <p:cNvSpPr/>
          <p:nvPr/>
        </p:nvSpPr>
        <p:spPr>
          <a:xfrm rot="10800000">
            <a:off x="5445867" y="2368110"/>
            <a:ext cx="423175" cy="346187"/>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1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process...</a:t>
            </a:r>
          </a:p>
        </p:txBody>
      </p:sp>
      <p:sp>
        <p:nvSpPr>
          <p:cNvPr id="8" name="Content Placeholder 7">
            <a:extLst>
              <a:ext uri="{FF2B5EF4-FFF2-40B4-BE49-F238E27FC236}">
                <a16:creationId xmlns:a16="http://schemas.microsoft.com/office/drawing/2014/main" id="{0440A838-A5C7-B044-8158-D04473866A09}"/>
              </a:ext>
            </a:extLst>
          </p:cNvPr>
          <p:cNvSpPr>
            <a:spLocks noGrp="1"/>
          </p:cNvSpPr>
          <p:nvPr>
            <p:ph idx="1"/>
          </p:nvPr>
        </p:nvSpPr>
        <p:spPr>
          <a:xfrm>
            <a:off x="457200" y="1416050"/>
            <a:ext cx="7040563" cy="3178175"/>
          </a:xfrm>
          <a:solidFill>
            <a:srgbClr val="003387"/>
          </a:solidFill>
        </p:spPr>
        <p:txBody>
          <a:bodyPr/>
          <a:lstStyle/>
          <a:p>
            <a:pPr marL="0" indent="0" algn="just">
              <a:spcBef>
                <a:spcPts val="600"/>
              </a:spcBef>
              <a:spcAft>
                <a:spcPts val="0"/>
              </a:spcAft>
              <a:buNone/>
            </a:pPr>
            <a:r>
              <a:rPr lang="en-GB" sz="1600" dirty="0">
                <a:solidFill>
                  <a:schemeClr val="bg1"/>
                </a:solidFill>
              </a:rPr>
              <a:t>The FIRES seven step approach</a:t>
            </a:r>
            <a:endParaRPr lang="en-US" sz="1600" dirty="0">
              <a:solidFill>
                <a:schemeClr val="bg1"/>
              </a:solidFill>
            </a:endParaRPr>
          </a:p>
          <a:p>
            <a:pPr algn="just">
              <a:spcAft>
                <a:spcPts val="0"/>
              </a:spcAft>
              <a:tabLst>
                <a:tab pos="431800" algn="l"/>
              </a:tabLst>
            </a:pPr>
            <a:r>
              <a:rPr lang="en-GB" sz="1100" dirty="0">
                <a:solidFill>
                  <a:schemeClr val="bg1"/>
                </a:solidFill>
              </a:rPr>
              <a:t>Step 1: Assess the most salient features of the institutional complex in place and trace its deep historical roots (WP2).</a:t>
            </a:r>
            <a:endParaRPr lang="en-US" sz="1100" dirty="0">
              <a:solidFill>
                <a:schemeClr val="bg1"/>
              </a:solidFill>
            </a:endParaRPr>
          </a:p>
          <a:p>
            <a:pPr algn="just">
              <a:spcAft>
                <a:spcPts val="0"/>
              </a:spcAft>
              <a:tabLst>
                <a:tab pos="431800" algn="l"/>
              </a:tabLst>
            </a:pPr>
            <a:r>
              <a:rPr lang="en-GB" sz="1100" dirty="0">
                <a:solidFill>
                  <a:schemeClr val="bg1"/>
                </a:solidFill>
              </a:rPr>
              <a:t>Step 2: Assess the strengths and weaknesses and flag the bottlenecks in the entrepreneurial ecosystem using a structured data analysis (WP4).</a:t>
            </a:r>
            <a:endParaRPr lang="en-US" sz="1100" dirty="0">
              <a:solidFill>
                <a:schemeClr val="bg1"/>
              </a:solidFill>
            </a:endParaRPr>
          </a:p>
          <a:p>
            <a:pPr algn="just">
              <a:spcAft>
                <a:spcPts val="0"/>
              </a:spcAft>
              <a:tabLst>
                <a:tab pos="431800" algn="l"/>
              </a:tabLst>
            </a:pPr>
            <a:r>
              <a:rPr lang="en-GB" sz="1100" dirty="0">
                <a:solidFill>
                  <a:schemeClr val="bg1"/>
                </a:solidFill>
              </a:rPr>
              <a:t>Step 3: Identify, using careful primary data collection among entrepreneurial individuals (i.e. founders) what most salient features characterize the start-up process and where entrepreneurs face barriers (D5.1).</a:t>
            </a:r>
            <a:endParaRPr lang="en-US" sz="1100" dirty="0">
              <a:solidFill>
                <a:schemeClr val="bg1"/>
              </a:solidFill>
            </a:endParaRPr>
          </a:p>
          <a:p>
            <a:pPr algn="just">
              <a:spcAft>
                <a:spcPts val="0"/>
              </a:spcAft>
              <a:tabLst>
                <a:tab pos="431800" algn="l"/>
              </a:tabLst>
            </a:pPr>
            <a:r>
              <a:rPr lang="en-GB" sz="1100" dirty="0">
                <a:solidFill>
                  <a:schemeClr val="bg1"/>
                </a:solidFill>
              </a:rPr>
              <a:t>Step 4: Map the results of step 2 and 3 onto the menu of policy interventions to identify potential interventions for the country under investigation.</a:t>
            </a:r>
            <a:endParaRPr lang="en-US" sz="1100" dirty="0">
              <a:solidFill>
                <a:schemeClr val="bg1"/>
              </a:solidFill>
            </a:endParaRPr>
          </a:p>
          <a:p>
            <a:pPr algn="just">
              <a:spcAft>
                <a:spcPts val="0"/>
              </a:spcAft>
              <a:tabLst>
                <a:tab pos="431800" algn="l"/>
              </a:tabLst>
            </a:pPr>
            <a:r>
              <a:rPr lang="en-GB" sz="1100" dirty="0">
                <a:solidFill>
                  <a:schemeClr val="bg1"/>
                </a:solidFill>
              </a:rPr>
              <a:t>Step 5: Carefully consider the list of proposals in light of the historical analysis under step 1 and fit the proposed reforms to the relevant local, regional and national institutional complex in place.</a:t>
            </a:r>
            <a:endParaRPr lang="en-US" sz="1100" dirty="0">
              <a:solidFill>
                <a:schemeClr val="bg1"/>
              </a:solidFill>
            </a:endParaRPr>
          </a:p>
          <a:p>
            <a:pPr algn="just">
              <a:spcAft>
                <a:spcPts val="0"/>
              </a:spcAft>
              <a:tabLst>
                <a:tab pos="431800" algn="l"/>
              </a:tabLst>
            </a:pPr>
            <a:r>
              <a:rPr lang="en-GB" sz="1100" dirty="0">
                <a:solidFill>
                  <a:schemeClr val="bg1"/>
                </a:solidFill>
              </a:rPr>
              <a:t>Step 6: Identify who should change what in what order for the reform strategy to have the highest chance of success (WP6).</a:t>
            </a:r>
            <a:endParaRPr lang="en-US" sz="1100" dirty="0">
              <a:solidFill>
                <a:schemeClr val="bg1"/>
              </a:solidFill>
            </a:endParaRPr>
          </a:p>
          <a:p>
            <a:pPr algn="just">
              <a:spcAft>
                <a:spcPts val="0"/>
              </a:spcAft>
              <a:tabLst>
                <a:tab pos="431800" algn="l"/>
              </a:tabLst>
            </a:pPr>
            <a:r>
              <a:rPr lang="en-GB" sz="1100" dirty="0">
                <a:solidFill>
                  <a:schemeClr val="bg1"/>
                </a:solidFill>
              </a:rPr>
              <a:t>Step 7: Experiment, evaluate and learn and return to step 1 for the next iteration.</a:t>
            </a:r>
            <a:endParaRPr lang="en-US" sz="1100" dirty="0">
              <a:solidFill>
                <a:schemeClr val="bg1"/>
              </a:solidFill>
            </a:endParaRPr>
          </a:p>
          <a:p>
            <a:endParaRPr lang="en-US" sz="1100" dirty="0">
              <a:solidFill>
                <a:schemeClr val="bg1"/>
              </a:solidFill>
            </a:endParaRPr>
          </a:p>
        </p:txBody>
      </p:sp>
    </p:spTree>
    <p:extLst>
      <p:ext uri="{BB962C8B-B14F-4D97-AF65-F5344CB8AC3E}">
        <p14:creationId xmlns:p14="http://schemas.microsoft.com/office/powerpoint/2010/main" val="105912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process...</a:t>
            </a:r>
          </a:p>
        </p:txBody>
      </p:sp>
      <p:sp>
        <p:nvSpPr>
          <p:cNvPr id="3" name="Content Placeholder 2"/>
          <p:cNvSpPr>
            <a:spLocks noGrp="1"/>
          </p:cNvSpPr>
          <p:nvPr>
            <p:ph idx="1"/>
          </p:nvPr>
        </p:nvSpPr>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So far...</a:t>
            </a:r>
          </a:p>
          <a:p>
            <a:pPr marL="0" lvl="0" indent="0" defTabSz="914400" fontAlgn="auto">
              <a:spcBef>
                <a:spcPts val="0"/>
              </a:spcBef>
              <a:spcAft>
                <a:spcPts val="0"/>
              </a:spcAft>
              <a:buNone/>
              <a:defRPr/>
            </a:pPr>
            <a:r>
              <a:rPr lang="en-US" dirty="0"/>
              <a:t>	</a:t>
            </a:r>
            <a:r>
              <a:rPr lang="en-US" sz="1800" dirty="0"/>
              <a:t>1.	Identify 9 most relevant institutional reform areas</a:t>
            </a:r>
          </a:p>
          <a:p>
            <a:pPr marL="0" marR="0" lvl="0" indent="0" defTabSz="914400" eaLnBrk="1" fontAlgn="auto" latinLnBrk="0" hangingPunct="1">
              <a:lnSpc>
                <a:spcPct val="100000"/>
              </a:lnSpc>
              <a:spcBef>
                <a:spcPts val="0"/>
              </a:spcBef>
              <a:spcAft>
                <a:spcPts val="0"/>
              </a:spcAft>
              <a:buClrTx/>
              <a:buSzTx/>
              <a:buFontTx/>
              <a:buNone/>
              <a:tabLst/>
              <a:defRPr/>
            </a:pPr>
            <a:r>
              <a:rPr lang="en-US" sz="1800" dirty="0"/>
              <a:t>	2.	Brainstorm and discuss with stakeholders</a:t>
            </a:r>
          </a:p>
          <a:p>
            <a:pPr marL="0" marR="0" lvl="0" indent="0" defTabSz="914400" eaLnBrk="1" fontAlgn="auto" latinLnBrk="0" hangingPunct="1">
              <a:lnSpc>
                <a:spcPct val="100000"/>
              </a:lnSpc>
              <a:spcBef>
                <a:spcPts val="0"/>
              </a:spcBef>
              <a:spcAft>
                <a:spcPts val="0"/>
              </a:spcAft>
              <a:buClrTx/>
              <a:buSzTx/>
              <a:buFontTx/>
              <a:buNone/>
              <a:tabLst/>
              <a:defRPr/>
            </a:pPr>
            <a:r>
              <a:rPr lang="en-US" sz="1800" dirty="0"/>
              <a:t>	3.	D5.12	Part I Merging 1 and 2 resulting in 64 reform proposals</a:t>
            </a:r>
          </a:p>
          <a:p>
            <a:pPr marL="0" marR="0" lvl="0" indent="0" defTabSz="914400" eaLnBrk="1" fontAlgn="auto" latinLnBrk="0" hangingPunct="1">
              <a:lnSpc>
                <a:spcPct val="100000"/>
              </a:lnSpc>
              <a:spcBef>
                <a:spcPts val="0"/>
              </a:spcBef>
              <a:spcAft>
                <a:spcPts val="0"/>
              </a:spcAft>
              <a:buClrTx/>
              <a:buSzTx/>
              <a:buFontTx/>
              <a:buNone/>
              <a:tabLst/>
              <a:defRPr/>
            </a:pPr>
            <a:r>
              <a:rPr lang="en-US" sz="1800" dirty="0"/>
              <a:t>	4.	D5.12	Part II Diagnosis for Italy (Germany and UK)</a:t>
            </a:r>
          </a:p>
          <a:p>
            <a:pPr marL="0" marR="0" lvl="0" indent="0" defTabSz="914400" eaLnBrk="1" fontAlgn="auto" latinLnBrk="0" hangingPunct="1">
              <a:lnSpc>
                <a:spcPct val="100000"/>
              </a:lnSpc>
              <a:spcBef>
                <a:spcPts val="0"/>
              </a:spcBef>
              <a:spcAft>
                <a:spcPts val="0"/>
              </a:spcAft>
              <a:buClrTx/>
              <a:buSzTx/>
              <a:buFontTx/>
              <a:buNone/>
              <a:tabLst/>
              <a:defRPr/>
            </a:pPr>
            <a:r>
              <a:rPr lang="en-US" sz="1800" dirty="0"/>
              <a:t>	5.	D5.12	From Diagnosis to Treatment</a:t>
            </a:r>
          </a:p>
          <a:p>
            <a:pPr marL="0" marR="0" lvl="0" indent="0" defTabSz="914400" eaLnBrk="1" fontAlgn="auto" latinLnBrk="0" hangingPunct="1">
              <a:lnSpc>
                <a:spcPct val="100000"/>
              </a:lnSpc>
              <a:spcBef>
                <a:spcPts val="0"/>
              </a:spcBef>
              <a:spcAft>
                <a:spcPts val="0"/>
              </a:spcAft>
              <a:buClrTx/>
              <a:buSzTx/>
              <a:buFontTx/>
              <a:buNone/>
              <a:tabLst/>
              <a:defRPr/>
            </a:pPr>
            <a:r>
              <a:rPr lang="en-US" dirty="0"/>
              <a:t>Today...</a:t>
            </a:r>
          </a:p>
          <a:p>
            <a:pPr marL="0" marR="0" lvl="0" indent="0" defTabSz="914400" eaLnBrk="1" fontAlgn="auto" latinLnBrk="0" hangingPunct="1">
              <a:lnSpc>
                <a:spcPct val="100000"/>
              </a:lnSpc>
              <a:spcBef>
                <a:spcPts val="0"/>
              </a:spcBef>
              <a:spcAft>
                <a:spcPts val="0"/>
              </a:spcAft>
              <a:buClrTx/>
              <a:buSzTx/>
              <a:buFontTx/>
              <a:buNone/>
              <a:tabLst/>
              <a:defRPr/>
            </a:pPr>
            <a:r>
              <a:rPr lang="en-US" dirty="0"/>
              <a:t>	</a:t>
            </a:r>
            <a:r>
              <a:rPr lang="en-US" sz="1800" dirty="0"/>
              <a:t>6.	Present Diagnosis for Italy</a:t>
            </a:r>
          </a:p>
          <a:p>
            <a:pPr marL="0" marR="0" lvl="0" indent="0" defTabSz="914400" eaLnBrk="1" fontAlgn="auto" latinLnBrk="0" hangingPunct="1">
              <a:lnSpc>
                <a:spcPct val="100000"/>
              </a:lnSpc>
              <a:spcBef>
                <a:spcPts val="0"/>
              </a:spcBef>
              <a:spcAft>
                <a:spcPts val="0"/>
              </a:spcAft>
              <a:buClrTx/>
              <a:buSzTx/>
              <a:buFontTx/>
              <a:buNone/>
              <a:tabLst/>
              <a:defRPr/>
            </a:pPr>
            <a:r>
              <a:rPr lang="en-US" sz="1800" dirty="0"/>
              <a:t>	7.	Discuss 14 proposals for Italy </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0073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el 1"/>
          <p:cNvSpPr>
            <a:spLocks noGrp="1"/>
          </p:cNvSpPr>
          <p:nvPr>
            <p:ph type="title"/>
          </p:nvPr>
        </p:nvSpPr>
        <p:spPr>
          <a:xfrm>
            <a:off x="881063" y="966788"/>
            <a:ext cx="7040562" cy="1500187"/>
          </a:xfrm>
        </p:spPr>
        <p:txBody>
          <a:bodyPr anchor="ctr"/>
          <a:lstStyle/>
          <a:p>
            <a:r>
              <a:rPr lang="nl-NL" altLang="en-US" dirty="0"/>
              <a:t>Diagnosis</a:t>
            </a:r>
          </a:p>
        </p:txBody>
      </p:sp>
      <p:sp>
        <p:nvSpPr>
          <p:cNvPr id="10242" name="Tijdelijke aanduiding voor inhoud 2"/>
          <p:cNvSpPr>
            <a:spLocks noGrp="1"/>
          </p:cNvSpPr>
          <p:nvPr>
            <p:ph idx="1"/>
          </p:nvPr>
        </p:nvSpPr>
        <p:spPr>
          <a:xfrm>
            <a:off x="881063" y="2813338"/>
            <a:ext cx="7040562" cy="1281113"/>
          </a:xfrm>
        </p:spPr>
        <p:txBody>
          <a:bodyPr/>
          <a:lstStyle/>
          <a:p>
            <a:endParaRPr lang="nl-NL"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Patient</a:t>
            </a:r>
          </a:p>
        </p:txBody>
      </p:sp>
      <p:sp>
        <p:nvSpPr>
          <p:cNvPr id="5" name="Content Placeholder 4">
            <a:extLst>
              <a:ext uri="{FF2B5EF4-FFF2-40B4-BE49-F238E27FC236}">
                <a16:creationId xmlns:a16="http://schemas.microsoft.com/office/drawing/2014/main" id="{9A857B68-01CC-1546-AA15-82862FDC2F49}"/>
              </a:ext>
            </a:extLst>
          </p:cNvPr>
          <p:cNvSpPr>
            <a:spLocks noGrp="1"/>
          </p:cNvSpPr>
          <p:nvPr>
            <p:ph idx="1"/>
          </p:nvPr>
        </p:nvSpPr>
        <p:spPr/>
        <p:txBody>
          <a:bodyPr/>
          <a:lstStyle/>
          <a:p>
            <a:r>
              <a:rPr lang="en-US" dirty="0"/>
              <a:t>Long History</a:t>
            </a:r>
          </a:p>
          <a:p>
            <a:pPr lvl="1"/>
            <a:r>
              <a:rPr lang="en-US" dirty="0"/>
              <a:t>Patents, Banks, Universities</a:t>
            </a:r>
          </a:p>
          <a:p>
            <a:pPr lvl="1"/>
            <a:r>
              <a:rPr lang="en-US" dirty="0" err="1"/>
              <a:t>Mezzogiorno</a:t>
            </a:r>
            <a:r>
              <a:rPr lang="en-US" dirty="0"/>
              <a:t>, Catholic Church</a:t>
            </a:r>
          </a:p>
          <a:p>
            <a:r>
              <a:rPr lang="en-US" dirty="0"/>
              <a:t>Recent History</a:t>
            </a:r>
          </a:p>
          <a:p>
            <a:pPr lvl="1"/>
            <a:r>
              <a:rPr lang="en-US" dirty="0" err="1"/>
              <a:t>Labour</a:t>
            </a:r>
            <a:r>
              <a:rPr lang="en-US" dirty="0"/>
              <a:t> relations and welfare state</a:t>
            </a:r>
          </a:p>
          <a:p>
            <a:pPr lvl="1"/>
            <a:r>
              <a:rPr lang="en-US" dirty="0"/>
              <a:t>Entrepreneurship policies</a:t>
            </a:r>
          </a:p>
          <a:p>
            <a:pPr lvl="1"/>
            <a:endParaRPr lang="en-US" dirty="0"/>
          </a:p>
        </p:txBody>
      </p:sp>
    </p:spTree>
    <p:extLst>
      <p:ext uri="{BB962C8B-B14F-4D97-AF65-F5344CB8AC3E}">
        <p14:creationId xmlns:p14="http://schemas.microsoft.com/office/powerpoint/2010/main" val="87172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theme/theme1.xml><?xml version="1.0" encoding="utf-8"?>
<a:theme xmlns:a="http://schemas.openxmlformats.org/drawingml/2006/main" name="fires_template_ppt_v1.0">
  <a:themeElements>
    <a:clrScheme name="Aangepast 1">
      <a:dk1>
        <a:sysClr val="windowText" lastClr="000000"/>
      </a:dk1>
      <a:lt1>
        <a:sysClr val="window" lastClr="FFFFFF"/>
      </a:lt1>
      <a:dk2>
        <a:srgbClr val="002087"/>
      </a:dk2>
      <a:lt2>
        <a:srgbClr val="EEECE1"/>
      </a:lt2>
      <a:accent1>
        <a:srgbClr val="002087"/>
      </a:accent1>
      <a:accent2>
        <a:srgbClr val="F49300"/>
      </a:accent2>
      <a:accent3>
        <a:srgbClr val="FAC009"/>
      </a:accent3>
      <a:accent4>
        <a:srgbClr val="DD3836"/>
      </a:accent4>
      <a:accent5>
        <a:srgbClr val="D5D5D5"/>
      </a:accent5>
      <a:accent6>
        <a:srgbClr val="B4E1F0"/>
      </a:accent6>
      <a:hlink>
        <a:srgbClr val="002087"/>
      </a:hlink>
      <a:folHlink>
        <a:srgbClr val="05353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fires_template_ppt_v1.0</Template>
  <TotalTime>11026</TotalTime>
  <Words>3357</Words>
  <Application>Microsoft Macintosh PowerPoint</Application>
  <PresentationFormat>On-screen Show (16:9)</PresentationFormat>
  <Paragraphs>335</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MS Mincho</vt:lpstr>
      <vt:lpstr>MS PGothic</vt:lpstr>
      <vt:lpstr>MS PGothic</vt:lpstr>
      <vt:lpstr>Arial</vt:lpstr>
      <vt:lpstr>Avenir LT Std 55 Roman</vt:lpstr>
      <vt:lpstr>Avenir LT Std 85 Heavy</vt:lpstr>
      <vt:lpstr>Calibri</vt:lpstr>
      <vt:lpstr>Times New Roman</vt:lpstr>
      <vt:lpstr>fires_template_ppt_v1.0</vt:lpstr>
      <vt:lpstr>Mark Sanders Coordinator</vt:lpstr>
      <vt:lpstr>Our Analysis</vt:lpstr>
      <vt:lpstr>Our Work</vt:lpstr>
      <vt:lpstr>Our Work</vt:lpstr>
      <vt:lpstr>Engaging Our Stakeholders</vt:lpstr>
      <vt:lpstr>The process...</vt:lpstr>
      <vt:lpstr>The process...</vt:lpstr>
      <vt:lpstr>Diagnosis</vt:lpstr>
      <vt:lpstr>The Patient</vt:lpstr>
      <vt:lpstr>The Symptoms</vt:lpstr>
      <vt:lpstr>The Symptoms</vt:lpstr>
      <vt:lpstr>The Symptoms (Centro)</vt:lpstr>
      <vt:lpstr>Survey</vt:lpstr>
      <vt:lpstr>Survey</vt:lpstr>
      <vt:lpstr>Diagnosis</vt:lpstr>
      <vt:lpstr>Treatments</vt:lpstr>
      <vt:lpstr>Proposal 1: Stable and Effective Judiciary</vt:lpstr>
      <vt:lpstr>Proposal 8 and 10: Lower and Predictable Tax Liabilities</vt:lpstr>
      <vt:lpstr>Proposal 14 and 19: More Finance for Experimentation</vt:lpstr>
      <vt:lpstr>Proposal 28, 31, 32 and 35: Mobile Labour Force</vt:lpstr>
      <vt:lpstr>Proposal 28, 31, 32 and 35: Mobile Labour Force</vt:lpstr>
      <vt:lpstr>Proposals 40, 45 and 48: Managing Regulation</vt:lpstr>
      <vt:lpstr>Proposal 55, 57 and 59: Entrepreneurial Educational System</vt:lpstr>
      <vt:lpstr>Proposal 55, 57 and 59: Entrepreneurial Educational System</vt:lpstr>
      <vt:lpstr>Proposal 80+: Do not be afraid to try something new</vt:lpstr>
      <vt:lpstr>Our Questions</vt:lpstr>
    </vt:vector>
  </TitlesOfParts>
  <Company>Utrecht University</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SUBJECT</dc:title>
  <dc:creator>Chýlková, M.</dc:creator>
  <cp:lastModifiedBy>Mark Sanders</cp:lastModifiedBy>
  <cp:revision>95</cp:revision>
  <dcterms:created xsi:type="dcterms:W3CDTF">2015-08-07T12:55:11Z</dcterms:created>
  <dcterms:modified xsi:type="dcterms:W3CDTF">2018-03-11T11:40:45Z</dcterms:modified>
</cp:coreProperties>
</file>